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33" r:id="rId1"/>
  </p:sldMasterIdLst>
  <p:notesMasterIdLst>
    <p:notesMasterId r:id="rId158"/>
  </p:notesMasterIdLst>
  <p:handoutMasterIdLst>
    <p:handoutMasterId r:id="rId159"/>
  </p:handoutMasterIdLst>
  <p:sldIdLst>
    <p:sldId id="763" r:id="rId2"/>
    <p:sldId id="1353" r:id="rId3"/>
    <p:sldId id="1450" r:id="rId4"/>
    <p:sldId id="1395" r:id="rId5"/>
    <p:sldId id="1465" r:id="rId6"/>
    <p:sldId id="1213" r:id="rId7"/>
    <p:sldId id="1352" r:id="rId8"/>
    <p:sldId id="1354" r:id="rId9"/>
    <p:sldId id="1356" r:id="rId10"/>
    <p:sldId id="1382" r:id="rId11"/>
    <p:sldId id="1383" r:id="rId12"/>
    <p:sldId id="1548" r:id="rId13"/>
    <p:sldId id="1413" r:id="rId14"/>
    <p:sldId id="1415" r:id="rId15"/>
    <p:sldId id="1390" r:id="rId16"/>
    <p:sldId id="1393" r:id="rId17"/>
    <p:sldId id="1379" r:id="rId18"/>
    <p:sldId id="1394" r:id="rId19"/>
    <p:sldId id="1377" r:id="rId20"/>
    <p:sldId id="1378" r:id="rId21"/>
    <p:sldId id="1408" r:id="rId22"/>
    <p:sldId id="1549" r:id="rId23"/>
    <p:sldId id="1371" r:id="rId24"/>
    <p:sldId id="1389" r:id="rId25"/>
    <p:sldId id="1384" r:id="rId26"/>
    <p:sldId id="1386" r:id="rId27"/>
    <p:sldId id="1387" r:id="rId28"/>
    <p:sldId id="1388" r:id="rId29"/>
    <p:sldId id="1540" r:id="rId30"/>
    <p:sldId id="1380" r:id="rId31"/>
    <p:sldId id="1461" r:id="rId32"/>
    <p:sldId id="1360" r:id="rId33"/>
    <p:sldId id="1364" r:id="rId34"/>
    <p:sldId id="1457" r:id="rId35"/>
    <p:sldId id="1458" r:id="rId36"/>
    <p:sldId id="1459" r:id="rId37"/>
    <p:sldId id="1365" r:id="rId38"/>
    <p:sldId id="1366" r:id="rId39"/>
    <p:sldId id="1367" r:id="rId40"/>
    <p:sldId id="1368" r:id="rId41"/>
    <p:sldId id="1369" r:id="rId42"/>
    <p:sldId id="1416" r:id="rId43"/>
    <p:sldId id="1451" r:id="rId44"/>
    <p:sldId id="1452" r:id="rId45"/>
    <p:sldId id="1455" r:id="rId46"/>
    <p:sldId id="1454" r:id="rId47"/>
    <p:sldId id="321" r:id="rId48"/>
    <p:sldId id="1460" r:id="rId49"/>
    <p:sldId id="323" r:id="rId50"/>
    <p:sldId id="1447" r:id="rId51"/>
    <p:sldId id="325" r:id="rId52"/>
    <p:sldId id="1448" r:id="rId53"/>
    <p:sldId id="1405" r:id="rId54"/>
    <p:sldId id="1406" r:id="rId55"/>
    <p:sldId id="326" r:id="rId56"/>
    <p:sldId id="1404" r:id="rId57"/>
    <p:sldId id="327" r:id="rId58"/>
    <p:sldId id="1411" r:id="rId59"/>
    <p:sldId id="1466" r:id="rId60"/>
    <p:sldId id="1467" r:id="rId61"/>
    <p:sldId id="1468" r:id="rId62"/>
    <p:sldId id="1469" r:id="rId63"/>
    <p:sldId id="333" r:id="rId64"/>
    <p:sldId id="334" r:id="rId65"/>
    <p:sldId id="1462" r:id="rId66"/>
    <p:sldId id="1464" r:id="rId67"/>
    <p:sldId id="1412" r:id="rId68"/>
    <p:sldId id="1463" r:id="rId69"/>
    <p:sldId id="339" r:id="rId70"/>
    <p:sldId id="340" r:id="rId71"/>
    <p:sldId id="341" r:id="rId72"/>
    <p:sldId id="342" r:id="rId73"/>
    <p:sldId id="343" r:id="rId74"/>
    <p:sldId id="344" r:id="rId75"/>
    <p:sldId id="1470" r:id="rId76"/>
    <p:sldId id="1471" r:id="rId77"/>
    <p:sldId id="1391" r:id="rId78"/>
    <p:sldId id="1402" r:id="rId79"/>
    <p:sldId id="1403" r:id="rId80"/>
    <p:sldId id="1410" r:id="rId81"/>
    <p:sldId id="1401" r:id="rId82"/>
    <p:sldId id="1400" r:id="rId83"/>
    <p:sldId id="1399" r:id="rId84"/>
    <p:sldId id="1398" r:id="rId85"/>
    <p:sldId id="1397" r:id="rId86"/>
    <p:sldId id="1444" r:id="rId87"/>
    <p:sldId id="311" r:id="rId88"/>
    <p:sldId id="272" r:id="rId89"/>
    <p:sldId id="313" r:id="rId90"/>
    <p:sldId id="1472" r:id="rId91"/>
    <p:sldId id="1473" r:id="rId92"/>
    <p:sldId id="1474" r:id="rId93"/>
    <p:sldId id="1475" r:id="rId94"/>
    <p:sldId id="1476" r:id="rId95"/>
    <p:sldId id="1477" r:id="rId96"/>
    <p:sldId id="1478" r:id="rId97"/>
    <p:sldId id="1479" r:id="rId98"/>
    <p:sldId id="1488" r:id="rId99"/>
    <p:sldId id="1421" r:id="rId100"/>
    <p:sldId id="1422" r:id="rId101"/>
    <p:sldId id="1485" r:id="rId102"/>
    <p:sldId id="1482" r:id="rId103"/>
    <p:sldId id="1483" r:id="rId104"/>
    <p:sldId id="1484" r:id="rId105"/>
    <p:sldId id="1486" r:id="rId106"/>
    <p:sldId id="1487" r:id="rId107"/>
    <p:sldId id="1427" r:id="rId108"/>
    <p:sldId id="1428" r:id="rId109"/>
    <p:sldId id="1490" r:id="rId110"/>
    <p:sldId id="1491" r:id="rId111"/>
    <p:sldId id="1492" r:id="rId112"/>
    <p:sldId id="1493" r:id="rId113"/>
    <p:sldId id="1494" r:id="rId114"/>
    <p:sldId id="1495" r:id="rId115"/>
    <p:sldId id="1496" r:id="rId116"/>
    <p:sldId id="1432" r:id="rId117"/>
    <p:sldId id="1433" r:id="rId118"/>
    <p:sldId id="1497" r:id="rId119"/>
    <p:sldId id="1498" r:id="rId120"/>
    <p:sldId id="1499" r:id="rId121"/>
    <p:sldId id="1500" r:id="rId122"/>
    <p:sldId id="1443" r:id="rId123"/>
    <p:sldId id="1508" r:id="rId124"/>
    <p:sldId id="1514" r:id="rId125"/>
    <p:sldId id="1509" r:id="rId126"/>
    <p:sldId id="1511" r:id="rId127"/>
    <p:sldId id="1513" r:id="rId128"/>
    <p:sldId id="1512" r:id="rId129"/>
    <p:sldId id="1557" r:id="rId130"/>
    <p:sldId id="348" r:id="rId131"/>
    <p:sldId id="1515" r:id="rId132"/>
    <p:sldId id="1481" r:id="rId133"/>
    <p:sldId id="1501" r:id="rId134"/>
    <p:sldId id="1502" r:id="rId135"/>
    <p:sldId id="1503" r:id="rId136"/>
    <p:sldId id="1550" r:id="rId137"/>
    <p:sldId id="1551" r:id="rId138"/>
    <p:sldId id="354" r:id="rId139"/>
    <p:sldId id="1505" r:id="rId140"/>
    <p:sldId id="1506" r:id="rId141"/>
    <p:sldId id="1507" r:id="rId142"/>
    <p:sldId id="1480" r:id="rId143"/>
    <p:sldId id="361" r:id="rId144"/>
    <p:sldId id="1556" r:id="rId145"/>
    <p:sldId id="1552" r:id="rId146"/>
    <p:sldId id="1553" r:id="rId147"/>
    <p:sldId id="1554" r:id="rId148"/>
    <p:sldId id="1504" r:id="rId149"/>
    <p:sldId id="367" r:id="rId150"/>
    <p:sldId id="369" r:id="rId151"/>
    <p:sldId id="370" r:id="rId152"/>
    <p:sldId id="368" r:id="rId153"/>
    <p:sldId id="1555" r:id="rId154"/>
    <p:sldId id="306" r:id="rId155"/>
    <p:sldId id="1445" r:id="rId156"/>
    <p:sldId id="1489" r:id="rId157"/>
  </p:sldIdLst>
  <p:sldSz cx="12192000" cy="6858000"/>
  <p:notesSz cx="7315200" cy="96012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Default Section" id="{419FD5A6-BCF4-4335-A893-832FF9296AC3}">
          <p14:sldIdLst>
            <p14:sldId id="763"/>
            <p14:sldId id="1353"/>
            <p14:sldId id="1450"/>
            <p14:sldId id="1395"/>
            <p14:sldId id="1465"/>
            <p14:sldId id="1213"/>
            <p14:sldId id="1352"/>
            <p14:sldId id="1354"/>
            <p14:sldId id="1356"/>
            <p14:sldId id="1382"/>
            <p14:sldId id="1383"/>
            <p14:sldId id="1548"/>
            <p14:sldId id="1413"/>
            <p14:sldId id="1415"/>
            <p14:sldId id="1390"/>
            <p14:sldId id="1393"/>
            <p14:sldId id="1379"/>
            <p14:sldId id="1394"/>
            <p14:sldId id="1377"/>
            <p14:sldId id="1378"/>
            <p14:sldId id="1408"/>
            <p14:sldId id="1549"/>
            <p14:sldId id="1371"/>
            <p14:sldId id="1389"/>
            <p14:sldId id="1384"/>
            <p14:sldId id="1386"/>
            <p14:sldId id="1387"/>
            <p14:sldId id="1388"/>
            <p14:sldId id="1540"/>
            <p14:sldId id="1380"/>
            <p14:sldId id="1461"/>
            <p14:sldId id="1360"/>
            <p14:sldId id="1364"/>
            <p14:sldId id="1457"/>
            <p14:sldId id="1458"/>
            <p14:sldId id="1459"/>
            <p14:sldId id="1365"/>
            <p14:sldId id="1366"/>
            <p14:sldId id="1367"/>
            <p14:sldId id="1368"/>
            <p14:sldId id="1369"/>
            <p14:sldId id="1416"/>
            <p14:sldId id="1451"/>
            <p14:sldId id="1452"/>
            <p14:sldId id="1455"/>
            <p14:sldId id="1454"/>
            <p14:sldId id="321"/>
            <p14:sldId id="1460"/>
            <p14:sldId id="323"/>
            <p14:sldId id="1447"/>
            <p14:sldId id="325"/>
            <p14:sldId id="1448"/>
            <p14:sldId id="1405"/>
            <p14:sldId id="1406"/>
            <p14:sldId id="326"/>
            <p14:sldId id="1404"/>
            <p14:sldId id="327"/>
            <p14:sldId id="1411"/>
            <p14:sldId id="1466"/>
            <p14:sldId id="1467"/>
            <p14:sldId id="1468"/>
            <p14:sldId id="1469"/>
            <p14:sldId id="333"/>
            <p14:sldId id="334"/>
            <p14:sldId id="1462"/>
            <p14:sldId id="1464"/>
            <p14:sldId id="1412"/>
            <p14:sldId id="1463"/>
            <p14:sldId id="339"/>
            <p14:sldId id="340"/>
            <p14:sldId id="341"/>
            <p14:sldId id="342"/>
            <p14:sldId id="343"/>
            <p14:sldId id="344"/>
            <p14:sldId id="1470"/>
            <p14:sldId id="1471"/>
            <p14:sldId id="1391"/>
            <p14:sldId id="1402"/>
            <p14:sldId id="1403"/>
            <p14:sldId id="1410"/>
            <p14:sldId id="1401"/>
            <p14:sldId id="1400"/>
            <p14:sldId id="1399"/>
            <p14:sldId id="1398"/>
            <p14:sldId id="1397"/>
            <p14:sldId id="1444"/>
            <p14:sldId id="311"/>
            <p14:sldId id="272"/>
            <p14:sldId id="313"/>
            <p14:sldId id="1472"/>
            <p14:sldId id="1473"/>
            <p14:sldId id="1474"/>
            <p14:sldId id="1475"/>
            <p14:sldId id="1476"/>
            <p14:sldId id="1477"/>
            <p14:sldId id="1478"/>
            <p14:sldId id="1479"/>
            <p14:sldId id="1488"/>
            <p14:sldId id="1421"/>
            <p14:sldId id="1422"/>
            <p14:sldId id="1485"/>
            <p14:sldId id="1482"/>
            <p14:sldId id="1483"/>
            <p14:sldId id="1484"/>
            <p14:sldId id="1486"/>
            <p14:sldId id="1487"/>
            <p14:sldId id="1427"/>
            <p14:sldId id="1428"/>
            <p14:sldId id="1490"/>
            <p14:sldId id="1491"/>
            <p14:sldId id="1492"/>
            <p14:sldId id="1493"/>
            <p14:sldId id="1494"/>
            <p14:sldId id="1495"/>
            <p14:sldId id="1496"/>
            <p14:sldId id="1432"/>
            <p14:sldId id="1433"/>
            <p14:sldId id="1497"/>
            <p14:sldId id="1498"/>
            <p14:sldId id="1499"/>
            <p14:sldId id="1500"/>
            <p14:sldId id="1443"/>
            <p14:sldId id="1508"/>
            <p14:sldId id="1514"/>
            <p14:sldId id="1509"/>
            <p14:sldId id="1511"/>
            <p14:sldId id="1513"/>
            <p14:sldId id="1512"/>
            <p14:sldId id="1557"/>
            <p14:sldId id="348"/>
            <p14:sldId id="1515"/>
            <p14:sldId id="1481"/>
            <p14:sldId id="1501"/>
            <p14:sldId id="1502"/>
            <p14:sldId id="1503"/>
            <p14:sldId id="1550"/>
            <p14:sldId id="1551"/>
            <p14:sldId id="354"/>
            <p14:sldId id="1505"/>
            <p14:sldId id="1506"/>
            <p14:sldId id="1507"/>
            <p14:sldId id="1480"/>
            <p14:sldId id="361"/>
            <p14:sldId id="1556"/>
            <p14:sldId id="1552"/>
            <p14:sldId id="1553"/>
            <p14:sldId id="1554"/>
            <p14:sldId id="1504"/>
            <p14:sldId id="367"/>
            <p14:sldId id="369"/>
            <p14:sldId id="370"/>
            <p14:sldId id="368"/>
            <p14:sldId id="1555"/>
            <p14:sldId id="306"/>
            <p14:sldId id="1445"/>
            <p14:sldId id="14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40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9D9D9"/>
    <a:srgbClr val="909738"/>
    <a:srgbClr val="CC0000"/>
    <a:srgbClr val="FFB7B7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B7B493-E510-4001-A6E9-E6975CE99842}">
  <a:tblStyle styleId="{67B7B493-E510-4001-A6E9-E6975CE9984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5E7E7"/>
          </a:solidFill>
        </a:fill>
      </a:tcStyle>
    </a:wholeTbl>
    <a:band1H>
      <a:tcStyle>
        <a:tcBdr/>
        <a:fill>
          <a:solidFill>
            <a:srgbClr val="EACBCB"/>
          </a:solidFill>
        </a:fill>
      </a:tcStyle>
    </a:band1H>
    <a:band1V>
      <a:tcStyle>
        <a:tcBdr/>
        <a:fill>
          <a:solidFill>
            <a:srgbClr val="EACBCB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7CC19C0F-EF79-480A-A534-E00E63AAA292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5E7E7"/>
          </a:solidFill>
        </a:fill>
      </a:tcStyle>
    </a:wholeTbl>
    <a:band1H>
      <a:tcStyle>
        <a:tcBdr/>
        <a:fill>
          <a:solidFill>
            <a:srgbClr val="EACBCB"/>
          </a:solidFill>
        </a:fill>
      </a:tcStyle>
    </a:band1H>
    <a:band1V>
      <a:tcStyle>
        <a:tcBdr/>
        <a:fill>
          <a:solidFill>
            <a:srgbClr val="EACBCB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79" autoAdjust="0"/>
    <p:restoredTop sz="85953" autoAdjust="0"/>
  </p:normalViewPr>
  <p:slideViewPr>
    <p:cSldViewPr snapToGrid="0">
      <p:cViewPr varScale="1">
        <p:scale>
          <a:sx n="127" d="100"/>
          <a:sy n="127" d="100"/>
        </p:scale>
        <p:origin x="162" y="258"/>
      </p:cViewPr>
      <p:guideLst>
        <p:guide orient="horz" pos="792"/>
        <p:guide pos="3840"/>
        <p:guide pos="384"/>
        <p:guide pos="7296"/>
        <p:guide orient="horz" pos="2160"/>
        <p:guide orient="horz" pos="4080"/>
      </p:guideLst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305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6314A-F8BC-4444-B894-442D65543F59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18C89-D2B0-41B3-A379-FF72B8E64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026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583" cy="4803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4144617" y="0"/>
            <a:ext cx="3170583" cy="4803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975692" y="4561226"/>
            <a:ext cx="5363816" cy="4320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9120813"/>
            <a:ext cx="3170583" cy="4803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4144617" y="9120813"/>
            <a:ext cx="3170583" cy="480386"/>
          </a:xfrm>
          <a:prstGeom prst="rect">
            <a:avLst/>
          </a:prstGeom>
          <a:noFill/>
          <a:ln>
            <a:noFill/>
          </a:ln>
        </p:spPr>
        <p:txBody>
          <a:bodyPr lIns="96625" tIns="48300" rIns="96625" bIns="4830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59318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yle.tidyverse.org/syntax.html#assignment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69900" y="727075"/>
            <a:ext cx="6375400" cy="3586163"/>
          </a:xfrm>
          <a:ln w="12700" cap="flat">
            <a:solidFill>
              <a:schemeClr val="tx1"/>
            </a:solidFill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8102" tIns="49052" rIns="98102" bIns="49052"/>
          <a:lstStyle/>
          <a:p>
            <a:pPr>
              <a:buFontTx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495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3287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039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048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064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1435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6770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4947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3662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9941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2244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20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2940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353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623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6145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783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6017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7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483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047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7388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80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87737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6816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243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1926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40959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6502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7451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1586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8697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9920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10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693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5593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0906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example data frame</a:t>
            </a:r>
          </a:p>
          <a:p>
            <a:r>
              <a:rPr lang="en-US" dirty="0"/>
              <a:t>df &lt;- </a:t>
            </a:r>
            <a:r>
              <a:rPr lang="en-US" dirty="0" err="1"/>
              <a:t>data.frame</a:t>
            </a:r>
            <a:r>
              <a:rPr lang="en-US" dirty="0"/>
              <a:t>(col1 = c(1:3, NA),</a:t>
            </a:r>
          </a:p>
          <a:p>
            <a:r>
              <a:rPr lang="en-US" dirty="0"/>
              <a:t>                 col2 = c("this", </a:t>
            </a:r>
            <a:r>
              <a:rPr lang="en-US" dirty="0" err="1"/>
              <a:t>NA,"is</a:t>
            </a:r>
            <a:r>
              <a:rPr lang="en-US" dirty="0"/>
              <a:t>", "text"), </a:t>
            </a:r>
          </a:p>
          <a:p>
            <a:r>
              <a:rPr lang="en-US" dirty="0"/>
              <a:t>                 col3 = c(TRUE, FALSE, TRUE, TRUE), </a:t>
            </a:r>
          </a:p>
          <a:p>
            <a:r>
              <a:rPr lang="en-US" dirty="0"/>
              <a:t>                 col4 = c(2.5, NA, NA, NA),</a:t>
            </a:r>
          </a:p>
          <a:p>
            <a:r>
              <a:rPr lang="en-US" dirty="0"/>
              <a:t>                 </a:t>
            </a:r>
            <a:r>
              <a:rPr lang="en-US" dirty="0" err="1"/>
              <a:t>stringsAsFactors</a:t>
            </a:r>
            <a:r>
              <a:rPr lang="en-US" dirty="0"/>
              <a:t> = FALSE)</a:t>
            </a:r>
          </a:p>
          <a:p>
            <a:endParaRPr lang="en-US" dirty="0"/>
          </a:p>
          <a:p>
            <a:r>
              <a:rPr lang="en-US" dirty="0"/>
              <a:t># illustrate is.na() function</a:t>
            </a:r>
          </a:p>
          <a:p>
            <a:r>
              <a:rPr lang="en-US" dirty="0"/>
              <a:t>is.na(df)</a:t>
            </a:r>
          </a:p>
          <a:p>
            <a:endParaRPr lang="en-US" dirty="0"/>
          </a:p>
          <a:p>
            <a:r>
              <a:rPr lang="en-US" dirty="0"/>
              <a:t># count missing values</a:t>
            </a:r>
          </a:p>
          <a:p>
            <a:r>
              <a:rPr lang="en-US" dirty="0"/>
              <a:t>sum(is.na(df))</a:t>
            </a:r>
          </a:p>
          <a:p>
            <a:endParaRPr lang="en-US" dirty="0"/>
          </a:p>
          <a:p>
            <a:r>
              <a:rPr lang="en-US" dirty="0" err="1"/>
              <a:t>colSums</a:t>
            </a:r>
            <a:r>
              <a:rPr lang="en-US" dirty="0"/>
              <a:t>(is.na(df))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1643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complete cases</a:t>
            </a:r>
          </a:p>
          <a:p>
            <a:r>
              <a:rPr lang="en-US" dirty="0" err="1"/>
              <a:t>complete.cases</a:t>
            </a:r>
            <a:r>
              <a:rPr lang="en-US" dirty="0"/>
              <a:t>(df)</a:t>
            </a:r>
          </a:p>
          <a:p>
            <a:endParaRPr lang="en-US" dirty="0"/>
          </a:p>
          <a:p>
            <a:r>
              <a:rPr lang="en-US" dirty="0"/>
              <a:t># subset with complete observations only</a:t>
            </a:r>
          </a:p>
          <a:p>
            <a:r>
              <a:rPr lang="en-US" dirty="0"/>
              <a:t>df[</a:t>
            </a:r>
            <a:r>
              <a:rPr lang="en-US" dirty="0" err="1"/>
              <a:t>complete.cases</a:t>
            </a:r>
            <a:r>
              <a:rPr lang="en-US" dirty="0"/>
              <a:t>(df), ] </a:t>
            </a:r>
          </a:p>
          <a:p>
            <a:endParaRPr lang="en-US" dirty="0"/>
          </a:p>
          <a:p>
            <a:r>
              <a:rPr lang="en-US" dirty="0"/>
              <a:t># or subset with `!` operator to retrieve incomplete cases</a:t>
            </a:r>
          </a:p>
          <a:p>
            <a:r>
              <a:rPr lang="en-US" dirty="0"/>
              <a:t>df[!</a:t>
            </a:r>
            <a:r>
              <a:rPr lang="en-US" dirty="0" err="1"/>
              <a:t>complete.cases</a:t>
            </a:r>
            <a:r>
              <a:rPr lang="en-US" dirty="0"/>
              <a:t>(df), 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can also use </a:t>
            </a:r>
            <a:r>
              <a:rPr lang="en-US" dirty="0" err="1"/>
              <a:t>na.omit</a:t>
            </a:r>
            <a:r>
              <a:rPr lang="en-US" dirty="0"/>
              <a:t>() to subset for complete obs. Only</a:t>
            </a:r>
          </a:p>
          <a:p>
            <a:r>
              <a:rPr lang="en-US" dirty="0" err="1"/>
              <a:t>na.omit</a:t>
            </a:r>
            <a:r>
              <a:rPr lang="en-US" dirty="0"/>
              <a:t>(df)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07832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79384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38075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4874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4337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6921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77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0018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9278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6310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4189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1840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25399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mean(</a:t>
            </a:r>
            <a:r>
              <a:rPr lang="en-US" dirty="0" err="1"/>
              <a:t>mtcars$disp</a:t>
            </a:r>
            <a:r>
              <a:rPr lang="en-US" dirty="0"/>
              <a:t>[</a:t>
            </a:r>
            <a:r>
              <a:rPr lang="en-US" dirty="0" err="1"/>
              <a:t>mtcars$cyl</a:t>
            </a:r>
            <a:r>
              <a:rPr lang="en-US" dirty="0"/>
              <a:t>==4])</a:t>
            </a:r>
          </a:p>
          <a:p>
            <a:r>
              <a:rPr lang="en-US" dirty="0"/>
              <a:t>mean(</a:t>
            </a:r>
            <a:r>
              <a:rPr lang="en-US" dirty="0" err="1"/>
              <a:t>mtcars$disp</a:t>
            </a:r>
            <a:r>
              <a:rPr lang="en-US" dirty="0"/>
              <a:t>[</a:t>
            </a:r>
            <a:r>
              <a:rPr lang="en-US" dirty="0" err="1"/>
              <a:t>mtcars$cyl</a:t>
            </a:r>
            <a:r>
              <a:rPr lang="en-US" dirty="0"/>
              <a:t>==6])</a:t>
            </a:r>
          </a:p>
          <a:p>
            <a:r>
              <a:rPr lang="en-US" dirty="0"/>
              <a:t>mean(</a:t>
            </a:r>
            <a:r>
              <a:rPr lang="en-US" dirty="0" err="1"/>
              <a:t>mtcars$disp</a:t>
            </a:r>
            <a:r>
              <a:rPr lang="en-US" dirty="0"/>
              <a:t>[</a:t>
            </a:r>
            <a:r>
              <a:rPr lang="en-US" dirty="0" err="1"/>
              <a:t>mtcars$cyl</a:t>
            </a:r>
            <a:r>
              <a:rPr lang="en-US" dirty="0"/>
              <a:t>==8])</a:t>
            </a:r>
          </a:p>
          <a:p>
            <a:endParaRPr lang="en-US" dirty="0"/>
          </a:p>
          <a:p>
            <a:r>
              <a:rPr lang="en-US" dirty="0"/>
              <a:t>aggregate(</a:t>
            </a:r>
            <a:r>
              <a:rPr lang="en-US" dirty="0" err="1"/>
              <a:t>mtcars$disp~mtcars$cyl,FUN</a:t>
            </a:r>
            <a:r>
              <a:rPr lang="en-US" dirty="0"/>
              <a:t>='mean')</a:t>
            </a:r>
          </a:p>
          <a:p>
            <a:r>
              <a:rPr lang="en-US" dirty="0"/>
              <a:t>by(</a:t>
            </a:r>
            <a:r>
              <a:rPr lang="en-US" dirty="0" err="1"/>
              <a:t>mtcars$disp,mtcars$cyl,mean</a:t>
            </a:r>
            <a:r>
              <a:rPr lang="en-US" dirty="0"/>
              <a:t>)</a:t>
            </a:r>
          </a:p>
          <a:p>
            <a:r>
              <a:rPr lang="en-US" dirty="0" err="1"/>
              <a:t>tapply</a:t>
            </a:r>
            <a:r>
              <a:rPr lang="en-US" dirty="0"/>
              <a:t>(</a:t>
            </a:r>
            <a:r>
              <a:rPr lang="en-US" dirty="0" err="1"/>
              <a:t>mtcars$disp,mtcars$cyl,mean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776607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3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3481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7063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66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7007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3753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9466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7796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23512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49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58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74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17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8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956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34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73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9271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831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070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19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110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673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262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5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114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861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893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70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50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14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7042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413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https://style.tidyverse.org/syntax.html#assignment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115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414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02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0093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169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466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177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652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726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358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256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181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487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56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894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371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108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10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89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955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458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250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571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13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90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314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142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573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012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995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489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947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219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5506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6888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36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2451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827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3083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845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1523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802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7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061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204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0786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9938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625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4897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033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9353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806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394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6627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91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878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108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9403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07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157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7686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8458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2543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533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326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4564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525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88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7114" y="1457325"/>
            <a:ext cx="3544886" cy="390683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347355" y="1168400"/>
            <a:ext cx="9421091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3600"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790703" y="321945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  <a:defRPr sz="2400"/>
            </a:lvl1pPr>
            <a:lvl2pPr marL="457200" marR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  <a:defRPr/>
            </a:lvl2pPr>
            <a:lvl3pPr marL="914400" marR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  <a:defRPr/>
            </a:lvl5pPr>
            <a:lvl6pPr marL="2286000" marR="0" indent="0" algn="ctr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167" name="Shape 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732"/>
            <a:ext cx="91440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19"/>
          <p:cNvPicPr preferRelativeResize="0"/>
          <p:nvPr/>
        </p:nvPicPr>
        <p:blipFill rotWithShape="1">
          <a:blip r:embed="rId3">
            <a:alphaModFix/>
          </a:blip>
          <a:srcRect l="66445"/>
          <a:stretch/>
        </p:blipFill>
        <p:spPr>
          <a:xfrm>
            <a:off x="9132094" y="-9732"/>
            <a:ext cx="306825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40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EEN_1content">
    <p:bg>
      <p:bgPr>
        <a:gradFill flip="none" rotWithShape="1">
          <a:gsLst>
            <a:gs pos="0">
              <a:schemeClr val="accent4">
                <a:lumMod val="90000"/>
                <a:lumOff val="10000"/>
              </a:schemeClr>
            </a:gs>
            <a:gs pos="46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90000"/>
                <a:lumOff val="1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F40758-4A94-4C49-96B5-46C18A3177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120640" cy="4848225"/>
          </a:xfrm>
          <a:solidFill>
            <a:schemeClr val="bg1">
              <a:alpha val="3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47E5E4-2527-4B4F-99CE-F626EC2131D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4848225"/>
          </a:xfrm>
          <a:solidFill>
            <a:schemeClr val="bg1">
              <a:alpha val="3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86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EEN_1content">
    <p:bg>
      <p:bgPr>
        <a:gradFill flip="none" rotWithShape="1">
          <a:gsLst>
            <a:gs pos="0">
              <a:schemeClr val="accent4">
                <a:lumMod val="90000"/>
                <a:lumOff val="10000"/>
              </a:schemeClr>
            </a:gs>
            <a:gs pos="46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90000"/>
                <a:lumOff val="1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86C483-D303-48CA-995F-C3D655EE1A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1752600"/>
          </a:xfrm>
          <a:solidFill>
            <a:schemeClr val="bg1">
              <a:lumMod val="85000"/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4AA38D-2FCB-4AA8-A3F3-724B72A0206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401" y="3429000"/>
            <a:ext cx="10363200" cy="3022599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281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3095293"/>
            <a:ext cx="10363200" cy="161991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14400" y="4714875"/>
            <a:ext cx="10363200" cy="1257300"/>
          </a:xfrm>
        </p:spPr>
        <p:txBody>
          <a:bodyPr/>
          <a:lstStyle>
            <a:lvl1pPr marL="123825" indent="0" algn="ctr">
              <a:buNone/>
              <a:defRPr sz="3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42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2vert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D48DC9-F973-43EF-89CD-2854DBC93A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4437246"/>
            <a:ext cx="10782300" cy="1687329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EFB861-5D38-4361-B2F3-191DF493122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7403" y="1276348"/>
            <a:ext cx="10782300" cy="308389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846820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2vert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4437246"/>
            <a:ext cx="10782300" cy="1687329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5"/>
          </p:nvPr>
        </p:nvSpPr>
        <p:spPr>
          <a:xfrm>
            <a:off x="787403" y="1276348"/>
            <a:ext cx="10782300" cy="308389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7935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2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6E50CD-40C8-49C4-A0A3-B60B4ECE05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34422-0D43-4BBC-AE1F-7148503105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080396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_2-2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6E50CD-40C8-49C4-A0A3-B60B4ECE05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34422-0D43-4BBC-AE1F-7148503105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2417827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2EC76A-0DBB-4794-81FF-2CD9FB95B8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49061" y="3706748"/>
            <a:ext cx="5120640" cy="2417827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661093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2horiz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1702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_2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6E50CD-40C8-49C4-A0A3-B60B4ECE05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2" y="1276350"/>
            <a:ext cx="628091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34422-0D43-4BBC-AE1F-7148503105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214617" y="1276349"/>
            <a:ext cx="4355084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971984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CodeExpl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F93DD9-0F28-4865-BA45-E91EFA2B52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4202926"/>
            <a:ext cx="10782300" cy="23780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BC6B5C-FA95-4733-9594-2AF0E066BC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066800"/>
            <a:ext cx="10782300" cy="2981325"/>
          </a:xfrm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58430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_1content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1078230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456527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odeExp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93702" y="3746500"/>
            <a:ext cx="5308597" cy="23780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1" y="1066800"/>
            <a:ext cx="6096000" cy="2530475"/>
          </a:xfrm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C53317-5845-4F6B-B379-0F0A2A95071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1" y="1066800"/>
            <a:ext cx="6095999" cy="2530475"/>
          </a:xfrm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C66964-E5A8-4D87-B374-D1086EA3D7D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89703" y="3746500"/>
            <a:ext cx="5308597" cy="23780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947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R_CodeExp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632702" y="1066800"/>
            <a:ext cx="4454523" cy="25304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7410449" cy="253047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C53317-5845-4F6B-B379-0F0A2A95071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0" y="3768725"/>
            <a:ext cx="7410448" cy="253047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C66964-E5A8-4D87-B374-D1086EA3D7D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632702" y="3768725"/>
            <a:ext cx="4454523" cy="25304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0932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_CodeExp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3746500"/>
            <a:ext cx="10782300" cy="23780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-1" y="1066800"/>
            <a:ext cx="12191999" cy="253047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4454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_CodeExplLarge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4075386"/>
            <a:ext cx="10782300" cy="2049189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2953407"/>
          </a:xfrm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64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odeExplLargeHoriz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6337300" cy="5384800"/>
          </a:xfrm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A51F5B-959A-4B4A-87A9-62B8CD2ADC2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528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CodeExplLarge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A2130D-CBA0-479E-98E5-DE06275175B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6337300" cy="5384800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85B90D-7CD7-4A48-A704-96E9B9CB3DE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937586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Y_CodeExplLarge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F881F5-0382-4048-95CA-A7CC65DB90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C73E06-163D-4376-B5C9-D4B71D7C70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8042" y="1066800"/>
            <a:ext cx="6283957" cy="5791200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6146577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_CodeExplLarge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A2130D-CBA0-479E-98E5-DE06275175B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5384800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2918981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odeExpl_SideBar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6143625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520703" y="3746500"/>
            <a:ext cx="7023097" cy="23780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520703" y="1066800"/>
            <a:ext cx="7023097" cy="2530475"/>
          </a:xfrm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972425" y="0"/>
            <a:ext cx="421957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5"/>
          </p:nvPr>
        </p:nvSpPr>
        <p:spPr>
          <a:xfrm>
            <a:off x="8172451" y="1276350"/>
            <a:ext cx="3817751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12"/>
          <p:cNvSpPr>
            <a:spLocks noGrp="1"/>
          </p:cNvSpPr>
          <p:nvPr>
            <p:ph sz="quarter" idx="16"/>
          </p:nvPr>
        </p:nvSpPr>
        <p:spPr>
          <a:xfrm>
            <a:off x="8172450" y="112958"/>
            <a:ext cx="3817751" cy="857250"/>
          </a:xfrm>
        </p:spPr>
        <p:txBody>
          <a:bodyPr anchor="ctr"/>
          <a:lstStyle>
            <a:lvl1pPr marL="123825" indent="0" algn="ctr">
              <a:buNone/>
              <a:defRPr sz="2800" b="1"/>
            </a:lvl1pPr>
            <a:lvl2pPr marL="5791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049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ode_SideBar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6143625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520703" y="1066800"/>
            <a:ext cx="7023097" cy="5057775"/>
          </a:xfrm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972425" y="0"/>
            <a:ext cx="421957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5"/>
          </p:nvPr>
        </p:nvSpPr>
        <p:spPr>
          <a:xfrm>
            <a:off x="8172451" y="1276350"/>
            <a:ext cx="3817751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12"/>
          <p:cNvSpPr>
            <a:spLocks noGrp="1"/>
          </p:cNvSpPr>
          <p:nvPr>
            <p:ph sz="quarter" idx="16"/>
          </p:nvPr>
        </p:nvSpPr>
        <p:spPr>
          <a:xfrm>
            <a:off x="8172450" y="112958"/>
            <a:ext cx="3817751" cy="857250"/>
          </a:xfrm>
        </p:spPr>
        <p:txBody>
          <a:bodyPr anchor="ctr"/>
          <a:lstStyle>
            <a:lvl1pPr marL="123825" indent="0" algn="ctr">
              <a:buNone/>
              <a:defRPr sz="2800" b="1"/>
            </a:lvl1pPr>
            <a:lvl2pPr marL="5791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74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_1content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1078230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4609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TitleOnly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17240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114B-B78B-4338-870A-A08313FCA3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60CB4-BCA6-4495-847D-4A8BFB5F9A6E}"/>
              </a:ext>
            </a:extLst>
          </p:cNvPr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88074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Nur Tite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91809" y="55808"/>
            <a:ext cx="6967902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550914" y="1276350"/>
            <a:ext cx="7249692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841248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351520" y="0"/>
            <a:ext cx="38404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/>
          </p:nvPr>
        </p:nvSpPr>
        <p:spPr>
          <a:xfrm>
            <a:off x="8563829" y="1276350"/>
            <a:ext cx="3426373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8563828" y="112958"/>
            <a:ext cx="3426373" cy="857250"/>
          </a:xfrm>
        </p:spPr>
        <p:txBody>
          <a:bodyPr anchor="ctr"/>
          <a:lstStyle>
            <a:lvl1pPr marL="123825" indent="0" algn="ctr">
              <a:buNone/>
              <a:defRPr sz="2800" b="1"/>
            </a:lvl1pPr>
            <a:lvl2pPr marL="5791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4140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Nur Tite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91809" y="55808"/>
            <a:ext cx="6967902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841248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351520" y="0"/>
            <a:ext cx="38404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/>
          </p:nvPr>
        </p:nvSpPr>
        <p:spPr>
          <a:xfrm>
            <a:off x="8563829" y="1276350"/>
            <a:ext cx="3426373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8563828" y="112958"/>
            <a:ext cx="3426373" cy="857250"/>
          </a:xfrm>
        </p:spPr>
        <p:txBody>
          <a:bodyPr anchor="ctr"/>
          <a:lstStyle>
            <a:lvl1pPr marL="123825" indent="0" algn="ctr">
              <a:buNone/>
              <a:defRPr sz="2800" b="1"/>
            </a:lvl1pPr>
            <a:lvl2pPr marL="5791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2584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BottomBar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360243"/>
            <a:ext cx="12192000" cy="2497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4437245"/>
            <a:ext cx="10782300" cy="2296929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5"/>
          </p:nvPr>
        </p:nvSpPr>
        <p:spPr>
          <a:xfrm>
            <a:off x="787403" y="1276348"/>
            <a:ext cx="10782300" cy="308389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370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782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_1content">
    <p:bg>
      <p:bgPr>
        <a:gradFill flip="none" rotWithShape="1">
          <a:gsLst>
            <a:gs pos="0">
              <a:schemeClr val="accent5">
                <a:lumMod val="66000"/>
                <a:lumOff val="34000"/>
              </a:schemeClr>
            </a:gs>
            <a:gs pos="72000">
              <a:srgbClr val="E8C77C"/>
            </a:gs>
            <a:gs pos="30000">
              <a:schemeClr val="accent5">
                <a:lumMod val="84000"/>
                <a:lumOff val="16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A76A46-CBF4-4E40-9D4B-E9F8F0CDE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10782300" cy="4848225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0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N_1content">
    <p:bg>
      <p:bgPr>
        <a:gradFill flip="none" rotWithShape="1">
          <a:gsLst>
            <a:gs pos="0">
              <a:schemeClr val="accent5">
                <a:lumMod val="66000"/>
                <a:lumOff val="34000"/>
              </a:schemeClr>
            </a:gs>
            <a:gs pos="72000">
              <a:srgbClr val="E8C77C"/>
            </a:gs>
            <a:gs pos="30000">
              <a:schemeClr val="accent5">
                <a:lumMod val="84000"/>
                <a:lumOff val="16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A76A46-CBF4-4E40-9D4B-E9F8F0CDE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1"/>
            <a:ext cx="10782300" cy="2838450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22479F-7FB6-497F-835A-ACF4370536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4219576"/>
            <a:ext cx="10782300" cy="2251074"/>
          </a:xfrm>
          <a:solidFill>
            <a:schemeClr val="bg1">
              <a:lumMod val="85000"/>
              <a:alpha val="7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147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1content">
    <p:bg>
      <p:bgPr>
        <a:gradFill flip="none" rotWithShape="1">
          <a:gsLst>
            <a:gs pos="0">
              <a:schemeClr val="accent4"/>
            </a:gs>
            <a:gs pos="46000">
              <a:schemeClr val="accent4">
                <a:lumMod val="51000"/>
                <a:lumOff val="49000"/>
              </a:schemeClr>
            </a:gs>
            <a:gs pos="100000">
              <a:schemeClr val="accent4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A76A46-CBF4-4E40-9D4B-E9F8F0CDE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10782300" cy="4848225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076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EEN_1content">
    <p:bg>
      <p:bgPr>
        <a:gradFill flip="none" rotWithShape="1">
          <a:gsLst>
            <a:gs pos="0">
              <a:schemeClr val="accent4"/>
            </a:gs>
            <a:gs pos="46000">
              <a:schemeClr val="accent4">
                <a:lumMod val="51000"/>
                <a:lumOff val="49000"/>
              </a:schemeClr>
            </a:gs>
            <a:gs pos="100000">
              <a:schemeClr val="accent4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A76A46-CBF4-4E40-9D4B-E9F8F0CDE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3943350"/>
            <a:ext cx="10782300" cy="2181225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461B00-136E-4A4D-A419-8653DF6309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276351"/>
            <a:ext cx="10782300" cy="2390774"/>
          </a:xfrm>
          <a:solidFill>
            <a:schemeClr val="bg1">
              <a:alpha val="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034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1content">
    <p:bg>
      <p:bgPr>
        <a:gradFill flip="none" rotWithShape="1">
          <a:gsLst>
            <a:gs pos="0">
              <a:schemeClr val="accent4">
                <a:lumMod val="90000"/>
                <a:lumOff val="10000"/>
              </a:schemeClr>
            </a:gs>
            <a:gs pos="46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90000"/>
                <a:lumOff val="1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86C483-D303-48CA-995F-C3D655EE1A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5384800"/>
          </a:xfrm>
          <a:solidFill>
            <a:srgbClr val="D9D9D9">
              <a:alpha val="69804"/>
            </a:srgb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852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1content">
    <p:bg>
      <p:bgPr>
        <a:gradFill flip="none" rotWithShape="1">
          <a:gsLst>
            <a:gs pos="0">
              <a:schemeClr val="accent4">
                <a:lumMod val="90000"/>
                <a:lumOff val="10000"/>
              </a:schemeClr>
            </a:gs>
            <a:gs pos="46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90000"/>
                <a:lumOff val="1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86C483-D303-48CA-995F-C3D655EE1A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6337300" cy="5384800"/>
          </a:xfrm>
          <a:solidFill>
            <a:schemeClr val="bg1">
              <a:lumMod val="85000"/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4AA38D-2FCB-4AA8-A3F3-724B72A0206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066800"/>
            <a:ext cx="5409564" cy="5384799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26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914400" y="1447805"/>
            <a:ext cx="10363200" cy="464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190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indent="-1638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Char char="o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indent="-88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Char char="−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indent="-1460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indent="-127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indent="-1270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marR="0" indent="-1270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marR="0" indent="-1270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marR="0" indent="-1270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1" name="Shape 11"/>
          <p:cNvSpPr/>
          <p:nvPr/>
        </p:nvSpPr>
        <p:spPr>
          <a:xfrm>
            <a:off x="3048003" y="6461125"/>
            <a:ext cx="1422399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1817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40" r:id="rId2"/>
    <p:sldLayoutId id="2147483747" r:id="rId3"/>
    <p:sldLayoutId id="2147483775" r:id="rId4"/>
    <p:sldLayoutId id="2147483791" r:id="rId5"/>
    <p:sldLayoutId id="2147483688" r:id="rId6"/>
    <p:sldLayoutId id="2147483789" r:id="rId7"/>
    <p:sldLayoutId id="2147483785" r:id="rId8"/>
    <p:sldLayoutId id="2147483776" r:id="rId9"/>
    <p:sldLayoutId id="2147483793" r:id="rId10"/>
    <p:sldLayoutId id="2147483792" r:id="rId11"/>
    <p:sldLayoutId id="2147483746" r:id="rId12"/>
    <p:sldLayoutId id="2147483769" r:id="rId13"/>
    <p:sldLayoutId id="2147483751" r:id="rId14"/>
    <p:sldLayoutId id="2147483770" r:id="rId15"/>
    <p:sldLayoutId id="2147483780" r:id="rId16"/>
    <p:sldLayoutId id="2147483755" r:id="rId17"/>
    <p:sldLayoutId id="2147483781" r:id="rId18"/>
    <p:sldLayoutId id="2147483771" r:id="rId19"/>
    <p:sldLayoutId id="2147483760" r:id="rId20"/>
    <p:sldLayoutId id="2147483784" r:id="rId21"/>
    <p:sldLayoutId id="2147483779" r:id="rId22"/>
    <p:sldLayoutId id="2147483773" r:id="rId23"/>
    <p:sldLayoutId id="2147483774" r:id="rId24"/>
    <p:sldLayoutId id="2147483788" r:id="rId25"/>
    <p:sldLayoutId id="2147483797" r:id="rId26"/>
    <p:sldLayoutId id="2147483790" r:id="rId27"/>
    <p:sldLayoutId id="2147483761" r:id="rId28"/>
    <p:sldLayoutId id="2147483762" r:id="rId29"/>
    <p:sldLayoutId id="2147483749" r:id="rId30"/>
    <p:sldLayoutId id="2147483778" r:id="rId31"/>
    <p:sldLayoutId id="2147483750" r:id="rId32"/>
    <p:sldLayoutId id="2147483752" r:id="rId33"/>
    <p:sldLayoutId id="2147483754" r:id="rId34"/>
    <p:sldLayoutId id="2147483772" r:id="rId35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cran.r-project.org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cran.r-project.org/bin/windows/Rtools/" TargetMode="External"/><Relationship Id="rId4" Type="http://schemas.openxmlformats.org/officeDocument/2006/relationships/hyperlink" Target="https://rstudio.com/products/rstudio/download/" TargetMode="External"/><Relationship Id="rId9" Type="http://schemas.openxmlformats.org/officeDocument/2006/relationships/image" Target="../media/image7.jfi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quartz.or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thecoatlessprofessor.com/programming/cpp/r-compiler-tools-for-rcpp-on-macos/" TargetMode="External"/><Relationship Id="rId4" Type="http://schemas.openxmlformats.org/officeDocument/2006/relationships/hyperlink" Target="https://github.com/fxcoudert/gfortran-for-macOS/releases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ran.microsoft.com/ope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" Target="slide117.xm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rstudio.com/hc/en-us/articles/201057987-Quick-list-of-useful-R-packag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dyverse.org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quora.com/Do-you-expect-the-tidyverse-to-be-the-part-of-core-R-packages-some-day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loff/TidyverseSkepti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ges.rstudio.net/Debunking-the-R-vs-Python-Myth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tyle.tidyverse.org/index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rstudio/cheatsheets/master/rstudio-ide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tyle.tidyverse.org/syntax.html#assignmen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dyverse.org/" TargetMode="External"/><Relationship Id="rId5" Type="http://schemas.openxmlformats.org/officeDocument/2006/relationships/hyperlink" Target="https://rstudio.com/resources/cheatsheets" TargetMode="External"/><Relationship Id="rId4" Type="http://schemas.openxmlformats.org/officeDocument/2006/relationships/hyperlink" Target="https://datacamp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7.png"/><Relationship Id="rId4" Type="http://schemas.openxmlformats.org/officeDocument/2006/relationships/hyperlink" Target="https://community.rstudio.co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142.xml"/><Relationship Id="rId3" Type="http://schemas.openxmlformats.org/officeDocument/2006/relationships/slide" Target="slide7.xml"/><Relationship Id="rId7" Type="http://schemas.openxmlformats.org/officeDocument/2006/relationships/slide" Target="slide30.xml"/><Relationship Id="rId12" Type="http://schemas.openxmlformats.org/officeDocument/2006/relationships/slide" Target="slide13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11" Type="http://schemas.openxmlformats.org/officeDocument/2006/relationships/slide" Target="slide122.xml"/><Relationship Id="rId5" Type="http://schemas.openxmlformats.org/officeDocument/2006/relationships/slide" Target="slide17.xml"/><Relationship Id="rId10" Type="http://schemas.openxmlformats.org/officeDocument/2006/relationships/slide" Target="slide86.xml"/><Relationship Id="rId4" Type="http://schemas.openxmlformats.org/officeDocument/2006/relationships/slide" Target="slide10.xml"/><Relationship Id="rId9" Type="http://schemas.openxmlformats.org/officeDocument/2006/relationships/slide" Target="slide8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tyle.tidyverse.org/index.html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1026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Tools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(1)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1572179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C39390-1EE9-407B-9881-7E381289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3C4F5-CECF-4316-8178-3F4DCBFF4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57498E56-E5B1-4B27-BB7E-F54C0EFA34E6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194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 - Selecting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81025" indent="-457200">
              <a:buFont typeface="+mj-lt"/>
              <a:buAutoNum type="alphaUcPeriod"/>
            </a:pPr>
            <a:r>
              <a:rPr lang="en-US" dirty="0"/>
              <a:t>The first row and all columns from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WorldPhones</a:t>
            </a:r>
            <a:endParaRPr lang="en-US" dirty="0">
              <a:latin typeface="Consolas" panose="020B0609020204030204" pitchFamily="49" charset="0"/>
            </a:endParaRPr>
          </a:p>
          <a:p>
            <a:pPr marL="581025" indent="-457200">
              <a:buFont typeface="+mj-lt"/>
              <a:buAutoNum type="alphaUcPeriod"/>
            </a:pPr>
            <a:r>
              <a:rPr lang="en-US" dirty="0"/>
              <a:t>The 2nd, 3rd, and 6th rows; the 2nd through 5th columns</a:t>
            </a:r>
          </a:p>
          <a:p>
            <a:pPr marL="581025" indent="-457200">
              <a:buFont typeface="+mj-lt"/>
              <a:buAutoNum type="alphaUcPeriod"/>
            </a:pPr>
            <a:r>
              <a:rPr lang="en-US" dirty="0"/>
              <a:t>All rows; repeat the 3rd column twice</a:t>
            </a:r>
          </a:p>
          <a:p>
            <a:pPr marL="581025" indent="-457200">
              <a:buFont typeface="+mj-lt"/>
              <a:buAutoNum type="alphaUcPeriod"/>
            </a:pPr>
            <a:r>
              <a:rPr lang="en-US" dirty="0"/>
              <a:t>All rows; every column except the 1st and 7th</a:t>
            </a:r>
          </a:p>
          <a:p>
            <a:pPr marL="581025" indent="-457200">
              <a:buFont typeface="+mj-lt"/>
              <a:buAutoNum type="alphaUcPeriod"/>
            </a:pPr>
            <a:r>
              <a:rPr lang="en-US" dirty="0"/>
              <a:t>An empty data frame (think an empty object)</a:t>
            </a:r>
          </a:p>
          <a:p>
            <a:pPr marL="581025" indent="-457200">
              <a:buFont typeface="+mj-lt"/>
              <a:buAutoNum type="alphaUcPeriod"/>
            </a:pPr>
            <a:r>
              <a:rPr lang="en-US" dirty="0"/>
              <a:t>The second-to-last row by using a function and not the number 6; all columns</a:t>
            </a:r>
          </a:p>
          <a:p>
            <a:pPr marL="581025" indent="-457200">
              <a:buFont typeface="+mj-lt"/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20054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8C92D1-F31E-4FFF-9C15-2B1965DB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row and all columns from </a:t>
            </a:r>
            <a:r>
              <a:rPr lang="en-US" dirty="0" err="1"/>
              <a:t>WorldPhones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BC1056-8226-4E97-8134-8DFA1B81544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</a:rPr>
              <a:t>WorldPhones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b="1" dirty="0">
                <a:solidFill>
                  <a:srgbClr val="FF8000"/>
                </a:solidFill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endParaRPr lang="en-US" dirty="0">
              <a:effectLst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376A41-D90B-42FD-8923-558432EC97E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776226" y="3649429"/>
            <a:ext cx="8639549" cy="25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020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8C92D1-F31E-4FFF-9C15-2B1965DB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2nd, 3rd, and 6th rows; the 2nd through 5th columns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BC1056-8226-4E97-8134-8DFA1B81544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</a:rPr>
              <a:t>WorldPhones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6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2:5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15DF34-876A-4094-99DD-3CF3AD72E46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3348894" y="3863732"/>
            <a:ext cx="5494212" cy="215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217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8C92D1-F31E-4FFF-9C15-2B1965DB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rows; repeat the 3rd column twice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BC1056-8226-4E97-8134-8DFA1B81544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</a:rPr>
              <a:t>WorldPhones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8ABC322-247F-4260-9E08-D1E3F0F97EC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4485288" y="3482988"/>
            <a:ext cx="3221423" cy="29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587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8C92D1-F31E-4FFF-9C15-2B1965DB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rows; every column except the 1st and 7th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BC1056-8226-4E97-8134-8DFA1B81544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</a:rPr>
              <a:t>WorldPhones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-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7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C42EDF2-7C4D-405C-8454-95B991AF0FC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3641583" y="3469043"/>
            <a:ext cx="4908835" cy="294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932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8C92D1-F31E-4FFF-9C15-2B1965DB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empty data frame (think an empty object)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BC1056-8226-4E97-8134-8DFA1B81544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</a:rPr>
              <a:t>WorldPhones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FF8000"/>
                </a:solidFill>
                <a:effectLst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22ABEA7-967F-44E4-80C4-C8E26736A24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4276104" y="4012919"/>
            <a:ext cx="3639790" cy="18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691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8C92D1-F31E-4FFF-9C15-2B1965DB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second-to-last row by using a function and not the number 6; all columns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BC1056-8226-4E97-8134-8DFA1B81544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</a:rPr>
              <a:t>WorldPhones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nrow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WorldPhones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1858B39-9040-404F-A20B-0372E47EC03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463182" y="4026865"/>
            <a:ext cx="7265634" cy="182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04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columns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While rows represent cases/observations/individuals/households, columns represent variables</a:t>
            </a:r>
          </a:p>
          <a:p>
            <a:r>
              <a:rPr lang="en-US" dirty="0"/>
              <a:t>Typically, data is stored in data frames</a:t>
            </a:r>
          </a:p>
          <a:p>
            <a:r>
              <a:rPr lang="en-US" dirty="0"/>
              <a:t>Base R</a:t>
            </a:r>
          </a:p>
          <a:p>
            <a:pPr lvl="1"/>
            <a:r>
              <a:rPr lang="en-US" dirty="0"/>
              <a:t>[,col] notation </a:t>
            </a:r>
          </a:p>
          <a:p>
            <a:pPr lvl="1"/>
            <a:r>
              <a:rPr lang="en-US" dirty="0"/>
              <a:t>[id] to access matrix elements by number</a:t>
            </a:r>
          </a:p>
          <a:p>
            <a:pPr lvl="1"/>
            <a:r>
              <a:rPr lang="en-US" dirty="0"/>
              <a:t>$ for named columns</a:t>
            </a:r>
          </a:p>
          <a:p>
            <a:pPr lvl="1"/>
            <a:r>
              <a:rPr lang="en-US" dirty="0"/>
              <a:t>[[index]] to access list elements (note: data frames are lists)</a:t>
            </a:r>
          </a:p>
          <a:p>
            <a:r>
              <a:rPr lang="en-US" dirty="0"/>
              <a:t>Tidyverse/</a:t>
            </a:r>
            <a:r>
              <a:rPr lang="en-US" dirty="0" err="1"/>
              <a:t>dplyr</a:t>
            </a:r>
            <a:r>
              <a:rPr lang="en-US" dirty="0"/>
              <a:t> has more intuitive ways to do this, but understanding base R is important – it’s stable, while </a:t>
            </a:r>
            <a:r>
              <a:rPr lang="en-US" dirty="0" err="1"/>
              <a:t>dplyr</a:t>
            </a:r>
            <a:r>
              <a:rPr lang="en-US" dirty="0"/>
              <a:t> functions can change any time</a:t>
            </a:r>
          </a:p>
        </p:txBody>
      </p:sp>
    </p:spTree>
    <p:extLst>
      <p:ext uri="{BB962C8B-B14F-4D97-AF65-F5344CB8AC3E}">
        <p14:creationId xmlns:p14="http://schemas.microsoft.com/office/powerpoint/2010/main" val="240747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columns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Preserve the structure of the output to be the same as the input with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data_frame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[column]</a:t>
            </a:r>
          </a:p>
          <a:p>
            <a:pPr lvl="1"/>
            <a:r>
              <a:rPr lang="en-US" dirty="0"/>
              <a:t>Can use a column name in quotes or a column index</a:t>
            </a:r>
          </a:p>
          <a:p>
            <a:pPr lvl="1"/>
            <a:endParaRPr lang="en-US" dirty="0"/>
          </a:p>
          <a:p>
            <a:r>
              <a:rPr lang="en-US" dirty="0"/>
              <a:t>Simplify the structure of the output with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data_frame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[[column]]</a:t>
            </a:r>
          </a:p>
          <a:p>
            <a:pPr lvl="1"/>
            <a:r>
              <a:rPr lang="en-US" dirty="0"/>
              <a:t>Can use a column name in quotes or a column index</a:t>
            </a:r>
          </a:p>
          <a:p>
            <a:pPr lvl="1"/>
            <a:endParaRPr lang="en-US" dirty="0"/>
          </a:p>
          <a:p>
            <a:r>
              <a:rPr lang="en-US" dirty="0"/>
              <a:t>Simplify the structure of the output to be a smaller structure than the input with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data_frame$column</a:t>
            </a:r>
            <a:endParaRPr lang="en-US" dirty="0">
              <a:solidFill>
                <a:schemeClr val="accent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lvl="1"/>
            <a:r>
              <a:rPr lang="en-US" dirty="0"/>
              <a:t>Must use a column name with a $</a:t>
            </a:r>
          </a:p>
        </p:txBody>
      </p:sp>
    </p:spTree>
    <p:extLst>
      <p:ext uri="{BB962C8B-B14F-4D97-AF65-F5344CB8AC3E}">
        <p14:creationId xmlns:p14="http://schemas.microsoft.com/office/powerpoint/2010/main" val="12659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38999-CB27-4327-B84F-16266310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columns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C8DC24-7E2A-4FD8-BB73-945C538DCA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 use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mtcars</a:t>
            </a:r>
            <a:r>
              <a:rPr lang="en-US" dirty="0"/>
              <a:t> sample dataset – it is a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data.frame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6C367347-D8DC-4BC0-B8E7-3D2FA8A8B32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231959" y="1947009"/>
            <a:ext cx="7893183" cy="17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94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D5AEB-4AD7-4684-8B38-1588A3E3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 and RStudio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7B7644-2A40-4FD6-ADB4-D74B206E2A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R: </a:t>
            </a:r>
            <a:r>
              <a:rPr lang="en-US" dirty="0">
                <a:hlinkClick r:id="rId3"/>
              </a:rPr>
              <a:t>https://cran.r-project.org/</a:t>
            </a:r>
            <a:r>
              <a:rPr lang="en-US" dirty="0"/>
              <a:t> </a:t>
            </a:r>
          </a:p>
          <a:p>
            <a:r>
              <a:rPr lang="en-US" dirty="0"/>
              <a:t>RStudio: </a:t>
            </a:r>
            <a:r>
              <a:rPr lang="en-US" dirty="0">
                <a:hlinkClick r:id="rId4"/>
              </a:rPr>
              <a:t>https://rstudio.com/products/rstudio/download/</a:t>
            </a:r>
            <a:r>
              <a:rPr lang="en-US" dirty="0"/>
              <a:t> (RStudio Desktop)</a:t>
            </a:r>
          </a:p>
          <a:p>
            <a:endParaRPr lang="en-US" dirty="0"/>
          </a:p>
          <a:p>
            <a:r>
              <a:rPr lang="en-US" dirty="0"/>
              <a:t>Linux: </a:t>
            </a:r>
            <a:r>
              <a:rPr lang="en-US" i="1" dirty="0"/>
              <a:t>You probably know what you are doing</a:t>
            </a:r>
          </a:p>
          <a:p>
            <a:pPr lvl="1"/>
            <a:r>
              <a:rPr lang="en-US" i="1" dirty="0" err="1"/>
              <a:t>Sidenote</a:t>
            </a:r>
            <a:r>
              <a:rPr lang="en-US" i="1" dirty="0"/>
              <a:t>: Try Intel’s Clear Linux (also runs on AMD) – it is fast</a:t>
            </a:r>
          </a:p>
          <a:p>
            <a:endParaRPr lang="en-US" dirty="0"/>
          </a:p>
          <a:p>
            <a:r>
              <a:rPr lang="en-US" dirty="0"/>
              <a:t>Windows: Install R and RStudio</a:t>
            </a:r>
          </a:p>
          <a:p>
            <a:pPr lvl="1"/>
            <a:r>
              <a:rPr lang="en-US" dirty="0"/>
              <a:t>Also, install </a:t>
            </a:r>
            <a:r>
              <a:rPr lang="en-US" dirty="0" err="1">
                <a:solidFill>
                  <a:schemeClr val="accent1"/>
                </a:solidFill>
              </a:rPr>
              <a:t>Rtools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https://cran.r-project.org/bin/windows/Rtools/</a:t>
            </a:r>
            <a:r>
              <a:rPr lang="en-US" dirty="0"/>
              <a:t>) 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6912F1E-A636-493B-9C2E-4F25832012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493" y="1327433"/>
            <a:ext cx="553911" cy="428527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0DBB3823-E15C-4EBA-B93E-6C8604E84A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3838"/>
          <a:stretch/>
        </p:blipFill>
        <p:spPr>
          <a:xfrm>
            <a:off x="296993" y="1849059"/>
            <a:ext cx="553910" cy="537701"/>
          </a:xfrm>
          <a:prstGeom prst="rect">
            <a:avLst/>
          </a:prstGeom>
        </p:spPr>
      </p:pic>
      <p:pic>
        <p:nvPicPr>
          <p:cNvPr id="11" name="Picture 10" descr="A picture containing small, table, food&#10;&#10;Description automatically generated">
            <a:extLst>
              <a:ext uri="{FF2B5EF4-FFF2-40B4-BE49-F238E27FC236}">
                <a16:creationId xmlns:a16="http://schemas.microsoft.com/office/drawing/2014/main" id="{BA49D856-DE15-48F9-AD5D-904B4AF03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945" y="2851725"/>
            <a:ext cx="386676" cy="44962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8C1063-4C71-4E61-8468-4CEE3DFB636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976" y="4471241"/>
            <a:ext cx="388196" cy="35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320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638999-CB27-4327-B84F-16266310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columns (preserve structure via `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dirty="0"/>
              <a:t>`)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73588AB-2618-4D09-88D6-E1A5B68C3D1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154881" y="767286"/>
            <a:ext cx="2386313" cy="5866353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10CEEDC-3461-44B4-AD0A-7F9A7C16D02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7810028" y="767286"/>
            <a:ext cx="2398069" cy="5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035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769AA8-71F5-4253-9234-9D469717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columns via `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dirty="0"/>
              <a:t>`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54324-7E9A-4601-921A-A116F88865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Both ways yield a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data.frame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(with 1 column)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0F77F2-F1D3-45DB-895B-59A2B642FE8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3934584" y="1683945"/>
            <a:ext cx="4487933" cy="226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539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BBD2F6-FA6B-47C6-B877-3FAFAEC9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columns (simplify structure via `[[`)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2357B79-5EFC-4BBC-9BE7-56902ACD687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96766" y="2783681"/>
            <a:ext cx="5102543" cy="1833563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AB19AA3-7F12-4D08-903A-80B68A93E9F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6410642" y="2788920"/>
            <a:ext cx="5196840" cy="182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709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769AA8-71F5-4253-9234-9D469717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columns (simplify structure via `[[`)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54324-7E9A-4601-921A-A116F88865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Both ways yield a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data.frame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(with 1 column)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D97F42-8FAB-451D-865A-83A56B837A5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3912396" y="1884254"/>
            <a:ext cx="4532306" cy="186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05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BBD2F6-FA6B-47C6-B877-3FAFAEC96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columns (simplify structure via `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$</a:t>
            </a:r>
            <a:r>
              <a:rPr lang="en-US" dirty="0"/>
              <a:t>`)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48F446-68B7-4DDE-9F8E-B4F609C68CD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12826" y="2761154"/>
            <a:ext cx="5670423" cy="187861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808110-BDF1-4510-9992-27819A55657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6623335" y="2864881"/>
            <a:ext cx="4771454" cy="16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630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769AA8-71F5-4253-9234-9D469717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columns (simplify structure via `$`)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54324-7E9A-4601-921A-A116F88865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Indexing via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</a:t>
            </a:r>
            <a:r>
              <a:rPr lang="en-US" dirty="0"/>
              <a:t> also yields simplified structure (vector)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6E542-4476-4ABC-8F86-0C7AD1C2564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4105733" y="2064278"/>
            <a:ext cx="4145633" cy="15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314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values from Lists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$,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],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[[  ]]</a:t>
            </a:r>
            <a:r>
              <a:rPr lang="en-US" dirty="0"/>
              <a:t> to select items and values from lists</a:t>
            </a:r>
          </a:p>
          <a:p>
            <a:r>
              <a:rPr lang="en-US" dirty="0"/>
              <a:t>Sometimes need combinations of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$,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],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[[  ]]</a:t>
            </a:r>
            <a:r>
              <a:rPr lang="en-US" dirty="0"/>
              <a:t> to extract desired information</a:t>
            </a:r>
          </a:p>
          <a:p>
            <a:r>
              <a:rPr lang="en-US" dirty="0"/>
              <a:t>Also,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data.frame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are Lists</a:t>
            </a:r>
          </a:p>
        </p:txBody>
      </p:sp>
    </p:spTree>
    <p:extLst>
      <p:ext uri="{BB962C8B-B14F-4D97-AF65-F5344CB8AC3E}">
        <p14:creationId xmlns:p14="http://schemas.microsoft.com/office/powerpoint/2010/main" val="218816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 - </a:t>
            </a:r>
            <a:r>
              <a:rPr lang="en-US" dirty="0" err="1">
                <a:solidFill>
                  <a:schemeClr val="tx1"/>
                </a:solidFill>
              </a:rPr>
              <a:t>lm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Run the command 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model </a:t>
            </a:r>
            <a:r>
              <a:rPr lang="en-US" sz="18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800" dirty="0" err="1">
                <a:solidFill>
                  <a:srgbClr val="8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lm</a:t>
            </a:r>
            <a:r>
              <a:rPr lang="en-US" sz="18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mpg </a:t>
            </a:r>
            <a:r>
              <a:rPr lang="en-US" sz="18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., </a:t>
            </a:r>
            <a:r>
              <a:rPr lang="en-US" sz="1800" dirty="0">
                <a:solidFill>
                  <a:srgbClr val="8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mtcars</a:t>
            </a:r>
            <a:r>
              <a:rPr lang="en-US" sz="18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endParaRPr lang="en-US" dirty="0"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dirty="0"/>
          </a:p>
          <a:p>
            <a:r>
              <a:rPr lang="en-US" dirty="0"/>
              <a:t>Run the command </a:t>
            </a:r>
            <a:r>
              <a:rPr lang="en-US" sz="1800" dirty="0">
                <a:solidFill>
                  <a:srgbClr val="8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str</a:t>
            </a:r>
            <a:r>
              <a:rPr lang="en-US" sz="18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model</a:t>
            </a:r>
            <a:r>
              <a:rPr lang="en-US" sz="18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</a:t>
            </a:r>
            <a:r>
              <a:rPr lang="en-US" dirty="0"/>
              <a:t>to examine your model object called `model`</a:t>
            </a:r>
          </a:p>
          <a:p>
            <a:endParaRPr lang="en-US" dirty="0"/>
          </a:p>
          <a:p>
            <a:r>
              <a:rPr lang="en-US" dirty="0"/>
              <a:t>What do the following commands do?  What structures should you expect?</a:t>
            </a:r>
          </a:p>
          <a:p>
            <a:pPr lvl="1"/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model["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fitted.values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"]</a:t>
            </a:r>
          </a:p>
          <a:p>
            <a:pPr lvl="1"/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model$coefficients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[["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wt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"]]</a:t>
            </a:r>
          </a:p>
          <a:p>
            <a:pPr lvl="1"/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model[["residuals"]][1:10]</a:t>
            </a:r>
          </a:p>
        </p:txBody>
      </p:sp>
    </p:spTree>
    <p:extLst>
      <p:ext uri="{BB962C8B-B14F-4D97-AF65-F5344CB8AC3E}">
        <p14:creationId xmlns:p14="http://schemas.microsoft.com/office/powerpoint/2010/main" val="22106838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122772-A3DE-4E5B-B5AD-C7A1748E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</a:t>
            </a:r>
            <a:r>
              <a:rPr lang="en-US" dirty="0" err="1"/>
              <a:t>lm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E7F9233-0AE4-4EC8-BF71-0EE48CDABD3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Linear model, mpg as a function of every other variable in the </a:t>
            </a:r>
            <a:r>
              <a:rPr lang="en-US" sz="1800" dirty="0" err="1">
                <a:solidFill>
                  <a:srgbClr val="008000"/>
                </a:solidFill>
                <a:effectLst/>
              </a:rPr>
              <a:t>mtcars</a:t>
            </a:r>
            <a:r>
              <a:rPr lang="en-US" sz="1800" dirty="0">
                <a:solidFill>
                  <a:srgbClr val="008000"/>
                </a:solidFill>
                <a:effectLst/>
              </a:rPr>
              <a:t> data set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</a:rPr>
              <a:t>model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lm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mpg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</a:rPr>
              <a:t> ., </a:t>
            </a:r>
            <a:r>
              <a:rPr lang="en-US" sz="1800" dirty="0">
                <a:solidFill>
                  <a:srgbClr val="8000FF"/>
                </a:solidFill>
                <a:effectLst/>
              </a:rPr>
              <a:t>data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mtcars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look at structure of model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str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model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06DF89-C43C-4D19-87D5-696CD71B0F0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774031" y="3367102"/>
            <a:ext cx="8643938" cy="314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587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6634-6F4A-45E5-96F9-BC29D3675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</a:t>
            </a:r>
            <a:r>
              <a:rPr lang="en-US" dirty="0" err="1"/>
              <a:t>lm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EDD74-A9A0-47B7-8647-6B152651CFA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Look at the fitted values of the linear model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Output structure is a list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</a:rPr>
              <a:t>model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</a:rPr>
              <a:t>fitted.values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>
              <a:solidFill>
                <a:srgbClr val="008000"/>
              </a:solidFill>
              <a:effectLst/>
            </a:endParaRP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look at class of output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class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model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</a:rPr>
              <a:t>fitted.values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])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5CECAB-299D-49A1-82EE-E7CF5935677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098704" y="2827160"/>
            <a:ext cx="7100193" cy="40230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D0F638-75B7-4B4D-A3E0-5B1EFDFF1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650" y="4179187"/>
            <a:ext cx="28575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1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77948-23A5-42DF-9384-FC539418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R and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270BD-AD4A-4722-B139-05A28F2A1E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OSX: It’s a little bit more complicated …</a:t>
            </a:r>
          </a:p>
          <a:p>
            <a:pPr lvl="1"/>
            <a:r>
              <a:rPr lang="en-US" dirty="0"/>
              <a:t>You probably MUST install </a:t>
            </a:r>
            <a:r>
              <a:rPr lang="en-US" dirty="0" err="1">
                <a:solidFill>
                  <a:schemeClr val="accent1"/>
                </a:solidFill>
              </a:rPr>
              <a:t>Xquartz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https://www.xquartz.org/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Two more things required for compiling (and installing packages from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GCC/</a:t>
            </a:r>
            <a:r>
              <a:rPr lang="en-US" dirty="0" err="1">
                <a:solidFill>
                  <a:schemeClr val="accent1"/>
                </a:solidFill>
              </a:rPr>
              <a:t>GFortran</a:t>
            </a:r>
            <a:r>
              <a:rPr lang="en-US" dirty="0">
                <a:solidFill>
                  <a:schemeClr val="accent1"/>
                </a:solidFill>
              </a:rPr>
              <a:t> 8.2 </a:t>
            </a:r>
            <a:r>
              <a:rPr lang="en-US" dirty="0"/>
              <a:t>(</a:t>
            </a:r>
            <a:r>
              <a:rPr lang="en-US" dirty="0">
                <a:hlinkClick r:id="rId4"/>
              </a:rPr>
              <a:t>https://github.com/fxcoudert/gfortran-for-macOS/releases</a:t>
            </a:r>
            <a:r>
              <a:rPr lang="en-US" dirty="0"/>
              <a:t>) and 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CLI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type ‘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xcode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-select --install</a:t>
            </a:r>
            <a:r>
              <a:rPr lang="en-US" dirty="0"/>
              <a:t>’ in a terminal window, or </a:t>
            </a:r>
          </a:p>
          <a:p>
            <a:pPr lvl="3"/>
            <a:r>
              <a:rPr lang="en-US" dirty="0"/>
              <a:t>on first launch of RStudio you may be prompted if you want to install CLI tools: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 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For more information:</a:t>
            </a:r>
            <a:br>
              <a:rPr lang="en-US" dirty="0"/>
            </a:br>
            <a:r>
              <a:rPr lang="en-US" sz="1800" dirty="0">
                <a:hlinkClick r:id="rId5"/>
              </a:rPr>
              <a:t>https://thecoatlessprofessor.com/programming/cpp/r-compiler-tools-for-rcpp-on-macos/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83E32-8C9D-4ACC-82D8-A400E8667E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3" r="1" b="1924"/>
          <a:stretch/>
        </p:blipFill>
        <p:spPr>
          <a:xfrm>
            <a:off x="2349499" y="4479925"/>
            <a:ext cx="3304536" cy="1368425"/>
          </a:xfrm>
          <a:prstGeom prst="rect">
            <a:avLst/>
          </a:prstGeom>
        </p:spPr>
      </p:pic>
      <p:pic>
        <p:nvPicPr>
          <p:cNvPr id="5" name="Picture 4" descr="A picture containing object, clock, sign&#10;&#10;Description automatically generated">
            <a:extLst>
              <a:ext uri="{FF2B5EF4-FFF2-40B4-BE49-F238E27FC236}">
                <a16:creationId xmlns:a16="http://schemas.microsoft.com/office/drawing/2014/main" id="{BE4D09BF-86AE-4E6F-A7F0-3461AAFD22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976" y="1369784"/>
            <a:ext cx="372645" cy="37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288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6A1F8-9EED-400A-88D1-932853B39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</a:t>
            </a:r>
            <a:r>
              <a:rPr lang="en-US" dirty="0" err="1"/>
              <a:t>lm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96553-9112-4DB2-A393-D350FA9DCC2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Look at the weight coefficient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model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coefficients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[[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</a:rPr>
              <a:t>wt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>
              <a:solidFill>
                <a:srgbClr val="008000"/>
              </a:solidFill>
              <a:effectLst/>
            </a:endParaRP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look at class of output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Output structure is a numeric vector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class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model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coefficients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[[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</a:rPr>
              <a:t>wt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]])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89FB-250F-4D82-8774-3DAF9138AC4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3042626" y="3288323"/>
            <a:ext cx="6106746" cy="330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7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5D503-67A0-4855-AE6B-B581C221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- </a:t>
            </a:r>
            <a:r>
              <a:rPr lang="en-US" dirty="0" err="1"/>
              <a:t>lm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6454-9F03-46C6-BE22-8C6661CB7A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Look at the residuals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</a:rPr>
              <a:t>model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[[</a:t>
            </a:r>
            <a:r>
              <a:rPr lang="en-US" sz="1800" dirty="0">
                <a:solidFill>
                  <a:srgbClr val="808080"/>
                </a:solidFill>
                <a:effectLst/>
              </a:rPr>
              <a:t>"residuals"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]][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:</a:t>
            </a:r>
            <a:r>
              <a:rPr lang="en-US" sz="1800" dirty="0">
                <a:solidFill>
                  <a:srgbClr val="FF8000"/>
                </a:solidFill>
                <a:effectLst/>
              </a:rPr>
              <a:t>10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>
              <a:solidFill>
                <a:srgbClr val="008000"/>
              </a:solidFill>
              <a:effectLst/>
            </a:endParaRP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look at type of the residuals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8000FF"/>
                </a:solidFill>
                <a:effectLst/>
              </a:rPr>
              <a:t>typeof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model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[[</a:t>
            </a:r>
            <a:r>
              <a:rPr lang="en-US" sz="1800" dirty="0">
                <a:solidFill>
                  <a:srgbClr val="808080"/>
                </a:solidFill>
                <a:effectLst/>
              </a:rPr>
              <a:t>"residuals"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]][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:</a:t>
            </a:r>
            <a:r>
              <a:rPr lang="en-US" sz="1800" dirty="0">
                <a:solidFill>
                  <a:srgbClr val="FF8000"/>
                </a:solidFill>
                <a:effectLst/>
              </a:rPr>
              <a:t>10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E904280-897A-4CEC-8DA2-B67B00FB5C7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74828" y="3647167"/>
            <a:ext cx="11042342" cy="25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83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140BE9-75CA-44D1-AC6F-A3DF2825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values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787400-9F15-4E4E-9E92-DC29FBB4C0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hlinkClick r:id="rId3" action="ppaction://hlinksldjump"/>
            <a:extLst>
              <a:ext uri="{FF2B5EF4-FFF2-40B4-BE49-F238E27FC236}">
                <a16:creationId xmlns:a16="http://schemas.microsoft.com/office/drawing/2014/main" id="{CE51F53C-87A7-4455-A4FF-6A0350362BFE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245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5D09F1-D76F-43D6-A931-EF29466D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values of a vector one at a 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8F3D899-91B4-4E4B-8719-D591AF1F94C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Create some example vector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some_vector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4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Overwrite the first value with 2342243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some_vector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2342243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Check</a:t>
            </a:r>
            <a:endParaRPr lang="en-US" sz="1800" dirty="0"/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some_vector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2342243</a:t>
            </a:r>
            <a:r>
              <a:rPr lang="en-US" sz="1800" dirty="0">
                <a:solidFill>
                  <a:srgbClr val="000000"/>
                </a:solidFill>
                <a:effectLst/>
              </a:rPr>
              <a:t> 		</a:t>
            </a:r>
            <a:r>
              <a:rPr lang="en-US" sz="1800" dirty="0">
                <a:solidFill>
                  <a:srgbClr val="FF8000"/>
                </a:solidFill>
                <a:effectLst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</a:rPr>
              <a:t> 	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</a:rPr>
              <a:t> 	</a:t>
            </a:r>
            <a:r>
              <a:rPr lang="en-US" sz="1800" dirty="0">
                <a:solidFill>
                  <a:srgbClr val="FF8000"/>
                </a:solidFill>
                <a:effectLst/>
              </a:rPr>
              <a:t>4</a:t>
            </a:r>
            <a:r>
              <a:rPr lang="en-US" sz="1800" dirty="0">
                <a:solidFill>
                  <a:srgbClr val="000000"/>
                </a:solidFill>
                <a:effectLst/>
              </a:rPr>
              <a:t> 	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E745761-9D82-44EF-9E83-BD9ABBDF371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Describe the value(s) you want to modify</a:t>
            </a:r>
          </a:p>
          <a:p>
            <a:r>
              <a:rPr lang="en-US" dirty="0"/>
              <a:t>Then use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&lt;-</a:t>
            </a:r>
            <a:r>
              <a:rPr lang="en-US" dirty="0"/>
              <a:t> assignment operator to overwrite the value(s) you described!</a:t>
            </a:r>
          </a:p>
          <a:p>
            <a:r>
              <a:rPr lang="en-US" dirty="0"/>
              <a:t>Modifying elements overwrites previous values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7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CA811F-4526-4BE2-B70E-E2C4A6AB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several values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E7D03B-1454-4069-AA3C-57880687E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1"/>
            <a:ext cx="6337300" cy="3586842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Create some example vector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some_vector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4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Overwrite the 1st and 3rd values with 99 and 999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some_vector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99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999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Overwrite the other values with -2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some_vector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4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Check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some_vector</a:t>
            </a:r>
            <a:endParaRPr lang="en-US" sz="2000" dirty="0">
              <a:effectLst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84882E-623A-4E65-B169-F44CB6AC8FF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Can change multiple values at once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93EBDC-25BA-4B44-B5AA-39093FB2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3242"/>
            <a:ext cx="3043690" cy="7946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0C0850-90D1-4218-8634-590EE80C3C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" t="32611"/>
          <a:stretch/>
        </p:blipFill>
        <p:spPr>
          <a:xfrm>
            <a:off x="0" y="5527499"/>
            <a:ext cx="3043690" cy="7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CA811F-4526-4BE2-B70E-E2C4A6AB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values in </a:t>
            </a:r>
            <a:r>
              <a:rPr lang="en-US" dirty="0" err="1"/>
              <a:t>data.frames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2E7D03B-1454-4069-AA3C-57880687E09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6337300" cy="3984171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save a copy of the iris data frame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iris_df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iris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select the </a:t>
            </a:r>
            <a:r>
              <a:rPr lang="en-US" sz="1800" dirty="0" err="1">
                <a:solidFill>
                  <a:srgbClr val="008000"/>
                </a:solidFill>
                <a:effectLst/>
              </a:rPr>
              <a:t>Sepal.Length</a:t>
            </a:r>
            <a:r>
              <a:rPr lang="en-US" sz="1800" dirty="0">
                <a:solidFill>
                  <a:srgbClr val="008000"/>
                </a:solidFill>
                <a:effectLst/>
              </a:rPr>
              <a:t> column then change the first 3 values in that column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to the same value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iris_df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Sepal.Length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: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1000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to individual values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iris_df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Sepal.Width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: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9</a:t>
            </a:r>
            <a:r>
              <a:rPr lang="en-US" sz="1800" dirty="0">
                <a:solidFill>
                  <a:srgbClr val="000000"/>
                </a:solidFill>
                <a:effectLst/>
              </a:rPr>
              <a:t>,</a:t>
            </a:r>
            <a:r>
              <a:rPr lang="en-US" sz="1800" dirty="0">
                <a:solidFill>
                  <a:srgbClr val="FF8000"/>
                </a:solidFill>
                <a:effectLst/>
              </a:rPr>
              <a:t>99</a:t>
            </a:r>
            <a:r>
              <a:rPr lang="en-US" sz="1800" dirty="0">
                <a:solidFill>
                  <a:srgbClr val="000000"/>
                </a:solidFill>
                <a:effectLst/>
              </a:rPr>
              <a:t>,</a:t>
            </a:r>
            <a:r>
              <a:rPr lang="en-US" sz="1800" dirty="0">
                <a:solidFill>
                  <a:srgbClr val="FF8000"/>
                </a:solidFill>
                <a:effectLst/>
              </a:rPr>
              <a:t>999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Check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head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iris_df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)[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: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</a:rPr>
              <a:t>,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684882E-623A-4E65-B169-F44CB6AC8FF8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To modify data frame values:</a:t>
            </a:r>
          </a:p>
          <a:p>
            <a:pPr marL="581025" indent="-457200">
              <a:buFont typeface="+mj-lt"/>
              <a:buAutoNum type="arabicPeriod"/>
            </a:pPr>
            <a:r>
              <a:rPr lang="en-US" dirty="0"/>
              <a:t>Select a column</a:t>
            </a:r>
          </a:p>
          <a:p>
            <a:pPr marL="581025" indent="-457200">
              <a:buFont typeface="+mj-lt"/>
              <a:buAutoNum type="arabicPeriod"/>
            </a:pPr>
            <a:r>
              <a:rPr lang="en-US" dirty="0"/>
              <a:t>Subset for the elements you want to modify</a:t>
            </a:r>
          </a:p>
          <a:p>
            <a:pPr marL="581025" indent="-457200">
              <a:buFont typeface="+mj-lt"/>
              <a:buAutoNum type="arabicPeriod"/>
            </a:pPr>
            <a:r>
              <a:rPr lang="en-US" dirty="0"/>
              <a:t>Assign a vector of values to replace them!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1CA168-ACE4-449B-9539-BA10F1C2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9" y="5050971"/>
            <a:ext cx="6338449" cy="82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8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B5A2F-E7C7-49C4-B507-472BAE7C0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values with logical (TRUE/FALSE)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F7C4A-62EE-4686-A414-029280C68CF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!=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[1] TRUE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[1] FALSE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TRUE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FALSE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[1] FALSE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TRUE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FALSE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4000"/>
                </a:solidFill>
                <a:effectLst/>
              </a:rPr>
              <a:t>%in%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[1] TRUE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19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4000"/>
                </a:solidFill>
                <a:effectLst/>
              </a:rPr>
              <a:t>%in%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[1] FALSE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TRUE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8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9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4000"/>
                </a:solidFill>
                <a:effectLst/>
              </a:rPr>
              <a:t>%in%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[1] TRUE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  <a:effectLst/>
              </a:rPr>
              <a:t>FALSE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  <a:r>
              <a:rPr lang="en-US" sz="1800" b="1" dirty="0" err="1">
                <a:solidFill>
                  <a:schemeClr val="accent4">
                    <a:lumMod val="50000"/>
                  </a:schemeClr>
                </a:solidFill>
                <a:effectLst/>
              </a:rPr>
              <a:t>FALSE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  <a:r>
              <a:rPr lang="en-US" sz="1800" b="1" dirty="0" err="1">
                <a:solidFill>
                  <a:schemeClr val="accent4">
                    <a:lumMod val="50000"/>
                  </a:schemeClr>
                </a:solidFill>
                <a:effectLst/>
              </a:rPr>
              <a:t>FALSE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  <a:effectLst/>
              </a:rPr>
              <a:t> </a:t>
            </a:r>
            <a:endParaRPr lang="en-US" dirty="0">
              <a:solidFill>
                <a:schemeClr val="accent4">
                  <a:lumMod val="50000"/>
                </a:schemeClr>
              </a:solidFill>
              <a:effectLst/>
            </a:endParaRPr>
          </a:p>
          <a:p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FCF229-465D-4EB4-958D-F9EB795C74D4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600948517"/>
              </p:ext>
            </p:extLst>
          </p:nvPr>
        </p:nvGraphicFramePr>
        <p:xfrm>
          <a:off x="6448425" y="1276350"/>
          <a:ext cx="5121274" cy="4703538"/>
        </p:xfrm>
        <a:graphic>
          <a:graphicData uri="http://schemas.openxmlformats.org/drawingml/2006/table">
            <a:tbl>
              <a:tblPr firstRow="1" bandRow="1">
                <a:tableStyleId>{67B7B493-E510-4001-A6E9-E6975CE99842}</a:tableStyleId>
              </a:tblPr>
              <a:tblGrid>
                <a:gridCol w="2560637">
                  <a:extLst>
                    <a:ext uri="{9D8B030D-6E8A-4147-A177-3AD203B41FA5}">
                      <a16:colId xmlns:a16="http://schemas.microsoft.com/office/drawing/2014/main" val="514549800"/>
                    </a:ext>
                  </a:extLst>
                </a:gridCol>
                <a:gridCol w="2560637">
                  <a:extLst>
                    <a:ext uri="{9D8B030D-6E8A-4147-A177-3AD203B41FA5}">
                      <a16:colId xmlns:a16="http://schemas.microsoft.com/office/drawing/2014/main" val="992786193"/>
                    </a:ext>
                  </a:extLst>
                </a:gridCol>
              </a:tblGrid>
              <a:tr h="44592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Helvetica Neue"/>
                        </a:rPr>
                        <a:t>Operator</a:t>
                      </a:r>
                    </a:p>
                  </a:txBody>
                  <a:tcPr marL="45720" marR="45720"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Helvetica Neue"/>
                        </a:rPr>
                        <a:t>Syntax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1203754080"/>
                  </a:ext>
                </a:extLst>
              </a:tr>
              <a:tr h="445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&gt;</a:t>
                      </a:r>
                    </a:p>
                  </a:txBody>
                  <a:tcPr marL="45720" marR="45720"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a &gt; b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4209771038"/>
                  </a:ext>
                </a:extLst>
              </a:tr>
              <a:tr h="445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&gt;=</a:t>
                      </a:r>
                    </a:p>
                  </a:txBody>
                  <a:tcPr marL="45720" marR="45720"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a &gt;= b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2933671580"/>
                  </a:ext>
                </a:extLst>
              </a:tr>
              <a:tr h="445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&lt;</a:t>
                      </a:r>
                    </a:p>
                  </a:txBody>
                  <a:tcPr marL="45720" marR="45720"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a&lt; b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626802292"/>
                  </a:ext>
                </a:extLst>
              </a:tr>
              <a:tr h="445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&lt;=</a:t>
                      </a:r>
                    </a:p>
                  </a:txBody>
                  <a:tcPr marL="45720" marR="45720"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a &lt;= b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6078475"/>
                  </a:ext>
                </a:extLst>
              </a:tr>
              <a:tr h="71469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==</a:t>
                      </a:r>
                    </a:p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(check for equality)</a:t>
                      </a:r>
                    </a:p>
                  </a:txBody>
                  <a:tcPr marL="45720" marR="45720"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a == b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1027647832"/>
                  </a:ext>
                </a:extLst>
              </a:tr>
              <a:tr h="71469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!=</a:t>
                      </a:r>
                    </a:p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(check for not equal)</a:t>
                      </a:r>
                    </a:p>
                  </a:txBody>
                  <a:tcPr marL="45720" marR="45720"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a != b</a:t>
                      </a: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3063563353"/>
                  </a:ext>
                </a:extLst>
              </a:tr>
              <a:tr h="104455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%in%</a:t>
                      </a:r>
                    </a:p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(check</a:t>
                      </a:r>
                      <a:r>
                        <a:rPr lang="en-US" sz="1800" baseline="0" dirty="0">
                          <a:latin typeface="Helvetica Neue"/>
                        </a:rPr>
                        <a:t> for group membership)</a:t>
                      </a:r>
                      <a:endParaRPr lang="en-US" sz="1800" dirty="0">
                        <a:latin typeface="Helvetica Neue"/>
                      </a:endParaRPr>
                    </a:p>
                  </a:txBody>
                  <a:tcPr marL="45720" marR="45720" marT="22860" marB="228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Helvetica Neue"/>
                        </a:rPr>
                        <a:t>a %in% c(a,</a:t>
                      </a:r>
                      <a:r>
                        <a:rPr lang="en-US" sz="1800" baseline="0" dirty="0">
                          <a:latin typeface="Helvetica Neue"/>
                        </a:rPr>
                        <a:t> b, c)</a:t>
                      </a:r>
                      <a:endParaRPr lang="en-US" sz="1800" dirty="0">
                        <a:latin typeface="Helvetica Neue"/>
                      </a:endParaRPr>
                    </a:p>
                  </a:txBody>
                  <a:tcPr marL="45720" marR="45720" marT="22860" marB="22860" anchor="ctr"/>
                </a:tc>
                <a:extLst>
                  <a:ext uri="{0D108BD9-81ED-4DB2-BD59-A6C34878D82A}">
                    <a16:rowId xmlns:a16="http://schemas.microsoft.com/office/drawing/2014/main" val="1936336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47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765D03-29B1-4262-BD4F-49C6B425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6CDF3-4F56-4C87-8ADF-AF44328CAD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-1" y="1066800"/>
            <a:ext cx="6669314" cy="53848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  <a:effectLst/>
              </a:rPr>
              <a:t># save a copy of the iris data frame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</a:rPr>
              <a:t>iris_df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dirty="0">
                <a:solidFill>
                  <a:srgbClr val="000000"/>
                </a:solidFill>
                <a:effectLst/>
              </a:rPr>
              <a:t> iris </a:t>
            </a:r>
          </a:p>
          <a:p>
            <a:endParaRPr lang="en-US" dirty="0"/>
          </a:p>
          <a:p>
            <a:r>
              <a:rPr lang="en-US" dirty="0">
                <a:solidFill>
                  <a:srgbClr val="008000"/>
                </a:solidFill>
                <a:effectLst/>
              </a:rPr>
              <a:t># TRUE/FALSE Boolean values for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</a:rPr>
              <a:t># if </a:t>
            </a:r>
            <a:r>
              <a:rPr lang="en-US" dirty="0" err="1">
                <a:solidFill>
                  <a:srgbClr val="008000"/>
                </a:solidFill>
                <a:effectLst/>
              </a:rPr>
              <a:t>Petal.Width</a:t>
            </a:r>
            <a:r>
              <a:rPr lang="en-US" dirty="0">
                <a:solidFill>
                  <a:srgbClr val="008000"/>
                </a:solidFill>
                <a:effectLst/>
              </a:rPr>
              <a:t> is greater than 1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</a:rPr>
              <a:t>iris_df</a:t>
            </a:r>
            <a:r>
              <a:rPr lang="en-US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dirty="0" err="1">
                <a:solidFill>
                  <a:srgbClr val="000000"/>
                </a:solidFill>
                <a:effectLst/>
              </a:rPr>
              <a:t>Petal.Width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&gt;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FF8000"/>
                </a:solidFill>
                <a:effectLst/>
              </a:rPr>
              <a:t>1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dirty="0"/>
          </a:p>
          <a:p>
            <a:r>
              <a:rPr lang="en-US" dirty="0">
                <a:solidFill>
                  <a:srgbClr val="008000"/>
                </a:solidFill>
                <a:effectLst/>
              </a:rPr>
              <a:t># only observations with </a:t>
            </a:r>
            <a:r>
              <a:rPr lang="en-US" dirty="0" err="1">
                <a:solidFill>
                  <a:srgbClr val="008000"/>
                </a:solidFill>
                <a:effectLst/>
              </a:rPr>
              <a:t>Petal.Width</a:t>
            </a:r>
            <a:r>
              <a:rPr lang="en-US" dirty="0">
                <a:solidFill>
                  <a:srgbClr val="008000"/>
                </a:solidFill>
                <a:effectLst/>
              </a:rPr>
              <a:t> &gt; 1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</a:rPr>
              <a:t># show </a:t>
            </a:r>
            <a:r>
              <a:rPr lang="en-US" dirty="0" err="1">
                <a:solidFill>
                  <a:srgbClr val="008000"/>
                </a:solidFill>
                <a:effectLst/>
              </a:rPr>
              <a:t>Petal.Width</a:t>
            </a:r>
            <a:r>
              <a:rPr lang="en-US" dirty="0">
                <a:solidFill>
                  <a:srgbClr val="008000"/>
                </a:solidFill>
                <a:effectLst/>
              </a:rPr>
              <a:t> column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</a:rPr>
              <a:t>iris_df</a:t>
            </a:r>
            <a:r>
              <a:rPr lang="en-US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dirty="0" err="1">
                <a:solidFill>
                  <a:srgbClr val="000000"/>
                </a:solidFill>
                <a:effectLst/>
              </a:rPr>
              <a:t>Petal.Width</a:t>
            </a:r>
            <a:r>
              <a:rPr lang="en-US" b="1" dirty="0">
                <a:solidFill>
                  <a:srgbClr val="000080"/>
                </a:solidFill>
                <a:effectLst/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</a:rPr>
              <a:t>iris_df</a:t>
            </a:r>
            <a:r>
              <a:rPr lang="en-US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dirty="0" err="1">
                <a:solidFill>
                  <a:srgbClr val="000000"/>
                </a:solidFill>
                <a:effectLst/>
              </a:rPr>
              <a:t>Petal.Width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&gt;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FF8000"/>
                </a:solidFill>
                <a:effectLst/>
              </a:rPr>
              <a:t>1</a:t>
            </a:r>
            <a:r>
              <a:rPr lang="en-US" b="1" dirty="0">
                <a:solidFill>
                  <a:srgbClr val="000080"/>
                </a:solidFill>
                <a:effectLst/>
              </a:rPr>
              <a:t>]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dirty="0"/>
          </a:p>
          <a:p>
            <a:r>
              <a:rPr lang="en-US" dirty="0">
                <a:solidFill>
                  <a:srgbClr val="008000"/>
                </a:solidFill>
                <a:effectLst/>
              </a:rPr>
              <a:t># change all </a:t>
            </a:r>
            <a:r>
              <a:rPr lang="en-US" dirty="0" err="1">
                <a:solidFill>
                  <a:srgbClr val="008000"/>
                </a:solidFill>
                <a:effectLst/>
              </a:rPr>
              <a:t>Petal.Width</a:t>
            </a:r>
            <a:r>
              <a:rPr lang="en-US" dirty="0">
                <a:solidFill>
                  <a:srgbClr val="008000"/>
                </a:solidFill>
                <a:effectLst/>
              </a:rPr>
              <a:t> &gt; 1 values to -3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</a:rPr>
              <a:t>iris_df</a:t>
            </a:r>
            <a:r>
              <a:rPr lang="en-US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dirty="0" err="1">
                <a:solidFill>
                  <a:srgbClr val="000000"/>
                </a:solidFill>
                <a:effectLst/>
              </a:rPr>
              <a:t>Petal.Width</a:t>
            </a:r>
            <a:r>
              <a:rPr lang="en-US" b="1" dirty="0">
                <a:solidFill>
                  <a:srgbClr val="000080"/>
                </a:solidFill>
                <a:effectLst/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</a:rPr>
              <a:t>iris_df</a:t>
            </a:r>
            <a:r>
              <a:rPr lang="en-US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dirty="0" err="1">
                <a:solidFill>
                  <a:srgbClr val="000000"/>
                </a:solidFill>
                <a:effectLst/>
              </a:rPr>
              <a:t>Petal.Width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&gt;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FF8000"/>
                </a:solidFill>
                <a:effectLst/>
              </a:rPr>
              <a:t>1</a:t>
            </a:r>
            <a:r>
              <a:rPr lang="en-US" b="1" dirty="0">
                <a:solidFill>
                  <a:srgbClr val="000080"/>
                </a:solidFill>
                <a:effectLst/>
              </a:rPr>
              <a:t>]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-</a:t>
            </a:r>
            <a:r>
              <a:rPr lang="en-US" dirty="0">
                <a:solidFill>
                  <a:srgbClr val="FF8000"/>
                </a:solidFill>
                <a:effectLst/>
              </a:rPr>
              <a:t>3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0BCACF-7E88-4D53-9866-4DBA95B142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669313" y="1276349"/>
            <a:ext cx="4900387" cy="4848225"/>
          </a:xfrm>
        </p:spPr>
        <p:txBody>
          <a:bodyPr/>
          <a:lstStyle/>
          <a:p>
            <a:r>
              <a:rPr lang="en-US" dirty="0"/>
              <a:t>We can leverage logical comparisons to modify values in vectors</a:t>
            </a:r>
          </a:p>
          <a:p>
            <a:r>
              <a:rPr lang="en-US" dirty="0"/>
              <a:t>Think through what each command outputs and how logical comparisons select which elements to modify!</a:t>
            </a:r>
          </a:p>
          <a:p>
            <a:r>
              <a:rPr lang="en-US" dirty="0"/>
              <a:t>No, you don’t need all three steps every time you want to logically subset!</a:t>
            </a:r>
          </a:p>
        </p:txBody>
      </p:sp>
    </p:spTree>
    <p:extLst>
      <p:ext uri="{BB962C8B-B14F-4D97-AF65-F5344CB8AC3E}">
        <p14:creationId xmlns:p14="http://schemas.microsoft.com/office/powerpoint/2010/main" val="196435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765D03-29B1-4262-BD4F-49C6B4254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and select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6CDF3-4F56-4C87-8ADF-AF44328CADB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7300686" cy="53848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  <a:effectLst/>
              </a:rPr>
              <a:t># filter for observations with a </a:t>
            </a:r>
            <a:r>
              <a:rPr lang="en-US" dirty="0" err="1">
                <a:solidFill>
                  <a:srgbClr val="008000"/>
                </a:solidFill>
                <a:effectLst/>
              </a:rPr>
              <a:t>Sepal.Length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</a:rPr>
              <a:t># greater than 7.3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</a:rPr>
              <a:t># and show all columns for those observations</a:t>
            </a:r>
            <a:r>
              <a:rPr lang="en-US" dirty="0">
                <a:solidFill>
                  <a:srgbClr val="000000"/>
                </a:solidFill>
                <a:effectLst/>
              </a:rPr>
              <a:t> iris</a:t>
            </a:r>
            <a:r>
              <a:rPr lang="en-US" b="1" dirty="0">
                <a:solidFill>
                  <a:srgbClr val="000080"/>
                </a:solidFill>
                <a:effectLst/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</a:rPr>
              <a:t>iris</a:t>
            </a:r>
            <a:r>
              <a:rPr lang="en-US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dirty="0" err="1">
                <a:solidFill>
                  <a:srgbClr val="000000"/>
                </a:solidFill>
                <a:effectLst/>
              </a:rPr>
              <a:t>Sepal.Length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&gt;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FF8000"/>
                </a:solidFill>
                <a:effectLst/>
              </a:rPr>
              <a:t>7.3</a:t>
            </a:r>
            <a:r>
              <a:rPr lang="en-US" dirty="0">
                <a:solidFill>
                  <a:srgbClr val="000000"/>
                </a:solidFill>
                <a:effectLst/>
              </a:rPr>
              <a:t>, </a:t>
            </a:r>
            <a:r>
              <a:rPr lang="en-US" b="1" dirty="0">
                <a:solidFill>
                  <a:srgbClr val="000080"/>
                </a:solidFill>
                <a:effectLst/>
              </a:rPr>
              <a:t>]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dirty="0"/>
          </a:p>
          <a:p>
            <a:r>
              <a:rPr lang="en-US" dirty="0">
                <a:solidFill>
                  <a:srgbClr val="008000"/>
                </a:solidFill>
                <a:effectLst/>
              </a:rPr>
              <a:t># filter for observations with: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</a:rPr>
              <a:t># 1) </a:t>
            </a:r>
            <a:r>
              <a:rPr lang="en-US" dirty="0" err="1">
                <a:solidFill>
                  <a:srgbClr val="008000"/>
                </a:solidFill>
                <a:effectLst/>
              </a:rPr>
              <a:t>Sepal.Length</a:t>
            </a:r>
            <a:r>
              <a:rPr lang="en-US" dirty="0">
                <a:solidFill>
                  <a:srgbClr val="008000"/>
                </a:solidFill>
                <a:effectLst/>
              </a:rPr>
              <a:t> greater than 7.3, AND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</a:rPr>
              <a:t># 2) </a:t>
            </a:r>
            <a:r>
              <a:rPr lang="en-US" dirty="0" err="1">
                <a:solidFill>
                  <a:srgbClr val="008000"/>
                </a:solidFill>
                <a:effectLst/>
              </a:rPr>
              <a:t>Petal.Length</a:t>
            </a:r>
            <a:r>
              <a:rPr lang="en-US" dirty="0">
                <a:solidFill>
                  <a:srgbClr val="008000"/>
                </a:solidFill>
                <a:effectLst/>
              </a:rPr>
              <a:t> greater than 6.3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effectLst/>
              </a:rPr>
              <a:t>iris</a:t>
            </a:r>
            <a:r>
              <a:rPr lang="en-US" b="1" dirty="0">
                <a:solidFill>
                  <a:srgbClr val="000080"/>
                </a:solidFill>
                <a:effectLst/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</a:rPr>
              <a:t>iris</a:t>
            </a:r>
            <a:r>
              <a:rPr lang="en-US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dirty="0" err="1">
                <a:solidFill>
                  <a:srgbClr val="000000"/>
                </a:solidFill>
                <a:effectLst/>
              </a:rPr>
              <a:t>Sepal.Length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&gt;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FF8000"/>
                </a:solidFill>
                <a:effectLst/>
              </a:rPr>
              <a:t>7.3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&amp;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</a:rPr>
              <a:t>iris</a:t>
            </a:r>
            <a:r>
              <a:rPr lang="en-US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dirty="0" err="1">
                <a:solidFill>
                  <a:srgbClr val="000000"/>
                </a:solidFill>
                <a:effectLst/>
              </a:rPr>
              <a:t>Petal.Length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&gt;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FF8000"/>
                </a:solidFill>
                <a:effectLst/>
              </a:rPr>
              <a:t>6.3</a:t>
            </a:r>
            <a:r>
              <a:rPr lang="en-US" dirty="0">
                <a:solidFill>
                  <a:srgbClr val="000000"/>
                </a:solidFill>
                <a:effectLst/>
              </a:rPr>
              <a:t>, </a:t>
            </a:r>
            <a:r>
              <a:rPr lang="en-US" b="1" dirty="0">
                <a:solidFill>
                  <a:srgbClr val="000080"/>
                </a:solidFill>
                <a:effectLst/>
              </a:rPr>
              <a:t>]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dirty="0"/>
          </a:p>
          <a:p>
            <a:r>
              <a:rPr lang="en-US" dirty="0">
                <a:solidFill>
                  <a:srgbClr val="008000"/>
                </a:solidFill>
                <a:effectLst/>
              </a:rPr>
              <a:t># filter for observations with: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</a:rPr>
              <a:t># 1) </a:t>
            </a:r>
            <a:r>
              <a:rPr lang="en-US" dirty="0" err="1">
                <a:solidFill>
                  <a:srgbClr val="008000"/>
                </a:solidFill>
                <a:effectLst/>
              </a:rPr>
              <a:t>Sepal.Length</a:t>
            </a:r>
            <a:r>
              <a:rPr lang="en-US" dirty="0">
                <a:solidFill>
                  <a:srgbClr val="008000"/>
                </a:solidFill>
                <a:effectLst/>
              </a:rPr>
              <a:t> greater than 7.3, OR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</a:rPr>
              <a:t># 2) </a:t>
            </a:r>
            <a:r>
              <a:rPr lang="en-US" dirty="0" err="1">
                <a:solidFill>
                  <a:srgbClr val="008000"/>
                </a:solidFill>
                <a:effectLst/>
              </a:rPr>
              <a:t>Petal.Width</a:t>
            </a:r>
            <a:r>
              <a:rPr lang="en-US" dirty="0">
                <a:solidFill>
                  <a:srgbClr val="008000"/>
                </a:solidFill>
                <a:effectLst/>
              </a:rPr>
              <a:t> &lt; 1.8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effectLst/>
              </a:rPr>
              <a:t>iris</a:t>
            </a:r>
            <a:r>
              <a:rPr lang="en-US" b="1" dirty="0">
                <a:solidFill>
                  <a:srgbClr val="000080"/>
                </a:solidFill>
                <a:effectLst/>
              </a:rPr>
              <a:t>[</a:t>
            </a:r>
            <a:r>
              <a:rPr lang="en-US" dirty="0" err="1">
                <a:solidFill>
                  <a:srgbClr val="000000"/>
                </a:solidFill>
                <a:effectLst/>
              </a:rPr>
              <a:t>iris</a:t>
            </a:r>
            <a:r>
              <a:rPr lang="en-US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dirty="0" err="1">
                <a:solidFill>
                  <a:srgbClr val="000000"/>
                </a:solidFill>
                <a:effectLst/>
              </a:rPr>
              <a:t>Sepal.Length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&gt;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FF8000"/>
                </a:solidFill>
                <a:effectLst/>
              </a:rPr>
              <a:t>7.3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|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</a:rPr>
              <a:t>iris</a:t>
            </a:r>
            <a:r>
              <a:rPr lang="en-US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dirty="0" err="1">
                <a:solidFill>
                  <a:srgbClr val="000000"/>
                </a:solidFill>
                <a:effectLst/>
              </a:rPr>
              <a:t>Petal.Width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</a:rPr>
              <a:t>&lt;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FF8000"/>
                </a:solidFill>
                <a:effectLst/>
              </a:rPr>
              <a:t>1.8</a:t>
            </a:r>
            <a:r>
              <a:rPr lang="en-US" dirty="0">
                <a:solidFill>
                  <a:srgbClr val="000000"/>
                </a:solidFill>
                <a:effectLst/>
              </a:rPr>
              <a:t>, </a:t>
            </a:r>
            <a:r>
              <a:rPr lang="en-US" b="1" dirty="0">
                <a:solidFill>
                  <a:srgbClr val="000080"/>
                </a:solidFill>
                <a:effectLst/>
              </a:rPr>
              <a:t>]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endParaRPr lang="en-US" sz="1400" dirty="0">
              <a:effectLst/>
            </a:endParaRPr>
          </a:p>
          <a:p>
            <a:endParaRPr lang="en-US" sz="1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0BCACF-7E88-4D53-9866-4DBA95B1424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300685" y="1276349"/>
            <a:ext cx="4269015" cy="4848225"/>
          </a:xfrm>
        </p:spPr>
        <p:txBody>
          <a:bodyPr/>
          <a:lstStyle/>
          <a:p>
            <a:r>
              <a:rPr lang="en-US" dirty="0"/>
              <a:t>Use logical comparisons to filter for certain observations and then select all columns from a data frame</a:t>
            </a:r>
          </a:p>
          <a:p>
            <a:r>
              <a:rPr lang="en-US" dirty="0"/>
              <a:t>Combine logical comparisons with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&amp;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|</a:t>
            </a:r>
            <a:r>
              <a:rPr lang="en-US" dirty="0"/>
              <a:t> (and or…..or)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9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13312-A4E9-466F-A0A9-90228F42E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%in%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0646B-FFC7-4D0D-A530-08B7AEC49C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b="0" dirty="0">
                <a:solidFill>
                  <a:srgbClr val="808080"/>
                </a:solidFill>
              </a:rPr>
              <a:t>'%!in%'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&lt;-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function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 err="1">
                <a:solidFill>
                  <a:srgbClr val="000000"/>
                </a:solidFill>
              </a:rPr>
              <a:t>x,y</a:t>
            </a:r>
            <a:r>
              <a:rPr lang="en-US" b="1" dirty="0">
                <a:solidFill>
                  <a:srgbClr val="000080"/>
                </a:solidFill>
              </a:rPr>
              <a:t>)!(</a:t>
            </a:r>
            <a:r>
              <a:rPr lang="en-US" b="0" dirty="0">
                <a:solidFill>
                  <a:srgbClr val="808080"/>
                </a:solidFill>
              </a:rPr>
              <a:t>'%in%'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 err="1">
                <a:solidFill>
                  <a:srgbClr val="000000"/>
                </a:solidFill>
              </a:rPr>
              <a:t>x,y</a:t>
            </a:r>
            <a:r>
              <a:rPr lang="en-US" b="1" dirty="0">
                <a:solidFill>
                  <a:srgbClr val="000080"/>
                </a:solidFill>
              </a:rPr>
              <a:t>))</a:t>
            </a:r>
          </a:p>
          <a:p>
            <a:endParaRPr lang="en-US" b="1" dirty="0">
              <a:solidFill>
                <a:srgbClr val="00008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`</a:t>
            </a:r>
            <a:r>
              <a:rPr lang="en-US" dirty="0">
                <a:solidFill>
                  <a:srgbClr val="804000"/>
                </a:solidFill>
              </a:rPr>
              <a:t>%!in%</a:t>
            </a:r>
            <a:r>
              <a:rPr lang="en-US" dirty="0">
                <a:solidFill>
                  <a:srgbClr val="000000"/>
                </a:solidFill>
              </a:rPr>
              <a:t>` </a:t>
            </a:r>
            <a:r>
              <a:rPr lang="en-US" b="1" dirty="0">
                <a:solidFill>
                  <a:srgbClr val="000080"/>
                </a:solidFill>
              </a:rPr>
              <a:t>&lt;-</a:t>
            </a:r>
            <a:r>
              <a:rPr lang="en-US" b="0" dirty="0">
                <a:solidFill>
                  <a:srgbClr val="000000"/>
                </a:solidFill>
              </a:rPr>
              <a:t> Negate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`</a:t>
            </a:r>
            <a:r>
              <a:rPr lang="en-US" b="0" dirty="0">
                <a:solidFill>
                  <a:srgbClr val="804000"/>
                </a:solidFill>
              </a:rPr>
              <a:t>%in%</a:t>
            </a:r>
            <a:r>
              <a:rPr lang="en-US" b="0" dirty="0">
                <a:solidFill>
                  <a:srgbClr val="000000"/>
                </a:solidFill>
              </a:rPr>
              <a:t>`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07819-321B-4CDD-97E9-03D51111F49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There is no built-in function for “not in”</a:t>
            </a:r>
          </a:p>
          <a:p>
            <a:r>
              <a:rPr lang="en-US" dirty="0"/>
              <a:t>However, it’s easy to define a new function called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%!in% </a:t>
            </a:r>
            <a:r>
              <a:rPr lang="en-US" dirty="0"/>
              <a:t>that does just that</a:t>
            </a:r>
          </a:p>
          <a:p>
            <a:r>
              <a:rPr lang="en-US" dirty="0"/>
              <a:t>Using negate is even more elegant</a:t>
            </a:r>
          </a:p>
        </p:txBody>
      </p:sp>
    </p:spTree>
    <p:extLst>
      <p:ext uri="{BB962C8B-B14F-4D97-AF65-F5344CB8AC3E}">
        <p14:creationId xmlns:p14="http://schemas.microsoft.com/office/powerpoint/2010/main" val="3267299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35C1F-08E2-454B-AF06-F45EF3D13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Editors / 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9A118-3457-44D7-8234-BA1AF25282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There are alternatives to RStudio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Notebooks (check anaconda documentation)</a:t>
            </a:r>
          </a:p>
          <a:p>
            <a:pPr lvl="1"/>
            <a:r>
              <a:rPr lang="en-US" dirty="0"/>
              <a:t>Visual Studio with R Tools for Visual Studio</a:t>
            </a:r>
          </a:p>
          <a:p>
            <a:pPr lvl="1"/>
            <a:r>
              <a:rPr lang="en-US" dirty="0"/>
              <a:t>PyCharm (developed for python, but also works well with R)</a:t>
            </a:r>
          </a:p>
          <a:p>
            <a:pPr lvl="1"/>
            <a:r>
              <a:rPr lang="en-US" dirty="0" err="1"/>
              <a:t>Tinn</a:t>
            </a:r>
            <a:r>
              <a:rPr lang="en-US" dirty="0"/>
              <a:t>-R (once popular, but out-of-fashion now)</a:t>
            </a:r>
          </a:p>
          <a:p>
            <a:pPr lvl="1"/>
            <a:r>
              <a:rPr lang="en-US" dirty="0"/>
              <a:t>Notepad++ (great universal code editor)</a:t>
            </a:r>
          </a:p>
          <a:p>
            <a:endParaRPr lang="en-US" dirty="0"/>
          </a:p>
          <a:p>
            <a:r>
              <a:rPr lang="en-US" dirty="0"/>
              <a:t>While RStudio is not the fastest editor, its deep integration with several key R packages makes it a popular choice (and the choice for this class)</a:t>
            </a:r>
          </a:p>
          <a:p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127950-DA5D-4B5B-B389-315684D3E2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205" y="1838897"/>
            <a:ext cx="1017589" cy="425069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E6D9881-BF44-4F8E-BE86-B37AF45B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4" y="2327084"/>
            <a:ext cx="361950" cy="361950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A374151-1467-49C4-BC8B-D4CD5CED4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23" y="2778890"/>
            <a:ext cx="361951" cy="361951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B058ECBA-14EE-40A3-94B4-32C2361729B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72" t="13500" r="34744" b="23500"/>
          <a:stretch/>
        </p:blipFill>
        <p:spPr>
          <a:xfrm>
            <a:off x="835023" y="3268798"/>
            <a:ext cx="360158" cy="346411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E585077C-6892-43BF-B438-9D56CFBD08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959" y="3695127"/>
            <a:ext cx="522081" cy="37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0716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 – Modifying values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Read documentation for the </a:t>
            </a:r>
            <a:r>
              <a:rPr lang="en-US" sz="28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esoph</a:t>
            </a:r>
            <a:r>
              <a:rPr lang="en-US" sz="2800" dirty="0"/>
              <a:t> built-in R data set.</a:t>
            </a:r>
          </a:p>
          <a:p>
            <a:r>
              <a:rPr lang="en-US" sz="2800" dirty="0"/>
              <a:t>Filter the </a:t>
            </a:r>
            <a:r>
              <a:rPr lang="en-US" sz="28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esoph</a:t>
            </a:r>
            <a:r>
              <a:rPr lang="en-US" sz="2800" dirty="0"/>
              <a:t> data set for observations (showing all columns) with:</a:t>
            </a:r>
          </a:p>
          <a:p>
            <a:pPr lvl="1"/>
            <a:r>
              <a:rPr lang="en-US" sz="2400" dirty="0"/>
              <a:t>Tobacco consumptions either </a:t>
            </a:r>
            <a:br>
              <a:rPr lang="en-US" sz="2400" dirty="0"/>
            </a:br>
            <a:r>
              <a:rPr lang="en-US" sz="2400" dirty="0"/>
              <a:t>0-9 grams per day or 10-19 grams per day, AND </a:t>
            </a:r>
            <a:br>
              <a:rPr lang="en-US" sz="2400" dirty="0"/>
            </a:br>
            <a:r>
              <a:rPr lang="en-US" sz="2400" dirty="0"/>
              <a:t>Number of cases greater than zero</a:t>
            </a:r>
          </a:p>
        </p:txBody>
      </p:sp>
    </p:spTree>
    <p:extLst>
      <p:ext uri="{BB962C8B-B14F-4D97-AF65-F5344CB8AC3E}">
        <p14:creationId xmlns:p14="http://schemas.microsoft.com/office/powerpoint/2010/main" val="16125377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41BAC7C-2681-49D7-BC72-8E54ED9C6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– Modifying values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C57768B-4B25-4730-ADAE-A0FCE214843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Documentation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b="1" dirty="0">
                <a:solidFill>
                  <a:srgbClr val="000080"/>
                </a:solidFill>
                <a:effectLst/>
              </a:rPr>
              <a:t>?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esoph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pull information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esoph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esoph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tobgp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4000"/>
                </a:solidFill>
                <a:effectLst/>
              </a:rPr>
              <a:t>%in%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"0-9g/day"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</a:rPr>
              <a:t>"10-19"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&amp;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esoph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ncases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&gt;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DEBF751-9690-4EDF-8A47-A3FBF2F3381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317796" y="3531479"/>
            <a:ext cx="11556409" cy="28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47466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061779-28C9-453E-BDF6-37B74AF8C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“NA”s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731AC-6BC6-4E4C-86E5-1B325B3B8D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8C847610-3BEA-4237-A04E-7BC39B60451E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429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21DD45B-90A3-4E7E-A984-2E1815B8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 in 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B83C36-E027-45BF-AF27-F19B85BD45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 shows missing values as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</a:t>
            </a:r>
          </a:p>
          <a:p>
            <a:r>
              <a:rPr lang="en-US" i="1" dirty="0"/>
              <a:t>Missing values </a:t>
            </a:r>
            <a:r>
              <a:rPr lang="en-US" dirty="0"/>
              <a:t>prevent R from calculating sums, means, equality checks, etc.</a:t>
            </a:r>
          </a:p>
          <a:p>
            <a:r>
              <a:rPr lang="en-US" dirty="0"/>
              <a:t>Use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is.na()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function to check for missing values - this function is another logical operator in R</a:t>
            </a:r>
          </a:p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0F0CF10-53D4-4361-B811-E19E7389D86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052605" y="1943323"/>
            <a:ext cx="5912915" cy="35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1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21DD45B-90A3-4E7E-A984-2E1815B8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missing values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B83C36-E027-45BF-AF27-F19B85BD45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is.na() </a:t>
            </a:r>
            <a:r>
              <a:rPr lang="en-US" dirty="0"/>
              <a:t>function to check for missing values—this function is another logical operator in R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sum(is.na()) </a:t>
            </a:r>
            <a:r>
              <a:rPr lang="en-US" dirty="0"/>
              <a:t>to calculate the total number of missing values</a:t>
            </a:r>
          </a:p>
          <a:p>
            <a:r>
              <a:rPr lang="en-US" dirty="0"/>
              <a:t>Use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colSums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(is.na()) </a:t>
            </a:r>
            <a:r>
              <a:rPr lang="en-US" dirty="0"/>
              <a:t>to calculate the number of missing values per column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9A4675F-5B67-4C28-A4E4-EFE2498FAF6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398593" y="1418463"/>
            <a:ext cx="5220939" cy="45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2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21DD45B-90A3-4E7E-A984-2E1815B8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incomplete observations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B83C36-E027-45BF-AF27-F19B85BD45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complete.cases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to keep only observations with no missing values</a:t>
            </a:r>
          </a:p>
          <a:p>
            <a:r>
              <a:rPr lang="en-US" dirty="0"/>
              <a:t>Can also use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na.omit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  <a:r>
              <a:rPr lang="en-US" dirty="0"/>
              <a:t>to remove incomplete observations</a:t>
            </a:r>
          </a:p>
          <a:p>
            <a:r>
              <a:rPr lang="en-US" dirty="0"/>
              <a:t>Discuss with stakeholders before simply removing observations!  Maybe missing data exists for a reason!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A4713CB-B62D-4D2D-912B-9B59DEF0E62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321583" y="1725453"/>
            <a:ext cx="5374958" cy="395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EBD0-925C-477F-9B73-6EDAA7BC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In-function missing value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3170F-C1E1-49A5-A461-2B55A97421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408124" cy="4848225"/>
          </a:xfrm>
        </p:spPr>
        <p:txBody>
          <a:bodyPr/>
          <a:lstStyle/>
          <a:p>
            <a:r>
              <a:rPr lang="en-US" dirty="0"/>
              <a:t>Some standard functions like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mean()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median()</a:t>
            </a:r>
            <a:r>
              <a:rPr lang="en-US" dirty="0"/>
              <a:t> have the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na.rm </a:t>
            </a:r>
            <a:r>
              <a:rPr lang="en-US" dirty="0"/>
              <a:t>argument controlling how NAs are handled</a:t>
            </a:r>
          </a:p>
          <a:p>
            <a:r>
              <a:rPr lang="en-US" dirty="0"/>
              <a:t>It is equivalent to using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na.omit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/>
              <a:t> within calling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mean()</a:t>
            </a:r>
            <a:r>
              <a:rPr lang="en-US" dirty="0"/>
              <a:t> function</a:t>
            </a:r>
          </a:p>
          <a:p>
            <a:r>
              <a:rPr lang="en-US" dirty="0"/>
              <a:t>However, the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na.rm </a:t>
            </a:r>
            <a:r>
              <a:rPr lang="en-US" dirty="0"/>
              <a:t>argument is not used consistently across all R packages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2AF36F2-C02B-42AB-82F8-9CF4E0FF6D7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393574" y="1583527"/>
            <a:ext cx="5230977" cy="42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EBD0-925C-477F-9B73-6EDAA7BC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3170F-C1E1-49A5-A461-2B55A97421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408124" cy="484822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table()</a:t>
            </a:r>
            <a:r>
              <a:rPr lang="en-US" dirty="0"/>
              <a:t> function creates frequency tables</a:t>
            </a:r>
          </a:p>
          <a:p>
            <a:r>
              <a:rPr lang="en-US" dirty="0"/>
              <a:t>By default, NAs are excluded</a:t>
            </a:r>
          </a:p>
          <a:p>
            <a:r>
              <a:rPr lang="en-US" dirty="0"/>
              <a:t>If you want to include the frequency of NAs, you have to use the </a:t>
            </a:r>
            <a:br>
              <a:rPr lang="en-US" dirty="0"/>
            </a:b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useNA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‘always’ </a:t>
            </a:r>
            <a:br>
              <a:rPr lang="en-US" dirty="0"/>
            </a:br>
            <a:r>
              <a:rPr lang="en-US" dirty="0"/>
              <a:t>argument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9E6BF5-350D-45AF-AC1D-5E62CFCFD06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148132" y="2227812"/>
            <a:ext cx="5721861" cy="29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3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 – Missing Data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81025" indent="-457200">
              <a:buFont typeface="+mj-lt"/>
              <a:buAutoNum type="arabicPeriod"/>
            </a:pPr>
            <a:r>
              <a:rPr lang="en-US" dirty="0"/>
              <a:t>How many missing values are in the built-in data set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airquality</a:t>
            </a:r>
            <a:r>
              <a:rPr lang="en-US" dirty="0"/>
              <a:t>?</a:t>
            </a:r>
          </a:p>
          <a:p>
            <a:pPr marL="581025" indent="-457200">
              <a:buFont typeface="+mj-lt"/>
              <a:buAutoNum type="arabicPeriod"/>
            </a:pPr>
            <a:r>
              <a:rPr lang="en-US" dirty="0"/>
              <a:t>Which variables are the missing values concentrated in?</a:t>
            </a:r>
          </a:p>
          <a:p>
            <a:pPr marL="581025" indent="-457200">
              <a:buFont typeface="+mj-lt"/>
              <a:buAutoNum type="arabicPeriod"/>
            </a:pPr>
            <a:r>
              <a:rPr lang="en-US" dirty="0"/>
              <a:t>How would you impute the mean or median for these values?</a:t>
            </a:r>
          </a:p>
          <a:p>
            <a:pPr marL="581025" indent="-457200">
              <a:buFont typeface="+mj-lt"/>
              <a:buAutoNum type="arabicPeriod"/>
            </a:pPr>
            <a:r>
              <a:rPr lang="en-US" dirty="0"/>
              <a:t>How would you omit all rows containing missing values?</a:t>
            </a:r>
          </a:p>
        </p:txBody>
      </p:sp>
    </p:spTree>
    <p:extLst>
      <p:ext uri="{BB962C8B-B14F-4D97-AF65-F5344CB8AC3E}">
        <p14:creationId xmlns:p14="http://schemas.microsoft.com/office/powerpoint/2010/main" val="38900362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584690-8637-471C-AB35-F3A0D82EF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Answer – Missing Data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BC7CE0-8AE3-4A2F-9A85-427BA19CBF6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1) how many missing values?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number of missing values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sum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is.na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airquality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2) which variables have missing values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number of missing values by variable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colSums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is.na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airquality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9488E8-483C-42D2-8D6C-82A43C08A1A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554581" y="2218849"/>
            <a:ext cx="5197888" cy="308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8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2CC3-3A7E-4B0B-AE53-DBACB5DA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8B55C-3392-408C-8E1C-46A33D8D5E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 recommend “Vanilla” R from CRAN, it works fine</a:t>
            </a:r>
          </a:p>
          <a:p>
            <a:pPr lvl="1"/>
            <a:r>
              <a:rPr lang="en-US" dirty="0"/>
              <a:t>Version 4.x is relatively new, and there were some changes that can affect backward-compatibility </a:t>
            </a:r>
          </a:p>
          <a:p>
            <a:endParaRPr lang="en-US" dirty="0"/>
          </a:p>
          <a:p>
            <a:r>
              <a:rPr lang="en-US" dirty="0"/>
              <a:t>Microsoft offers an ‘enhanced’ distribution of R on their version of CRAN called MRAN (</a:t>
            </a:r>
            <a:r>
              <a:rPr lang="en-US" dirty="0">
                <a:hlinkClick r:id="rId3"/>
              </a:rPr>
              <a:t>https://mran.microsoft.com/open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while it offers improved speed for some operations, it’s version number lags behind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251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BF1F-F122-48EC-855E-491E97BD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Answer – Missing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F2E8D-0481-4CD8-B4B9-BEF4C8D50FC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let’s save a copy of the data set, first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airquality_copy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airquality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3) how to impute the mean/median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imputing, for example, the mean for the Ozone variable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airquality_copy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Ozone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000000"/>
                </a:solidFill>
                <a:effectLst/>
              </a:rPr>
              <a:t>is.na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airquality_copy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Ozone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mean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</a:rPr>
              <a:t>		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airquality_copy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Ozone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</a:rPr>
              <a:t>		na.rm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</a:rPr>
              <a:t>TRUE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number of missing values by variable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colSums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is.na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airquality_copy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689BA-61BB-4443-AA20-B28CAF4171CB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448425" y="2802132"/>
            <a:ext cx="5410200" cy="19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6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F3DE6-1BF2-479F-9B7D-B813F1FA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Answer – Missing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8BE67-AD56-4AD0-920D-3A4B1BABD13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7228490" cy="5384800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4) keep complete cases only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use any of the following functions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 err="1"/>
              <a:t>airquality_complete</a:t>
            </a:r>
            <a:r>
              <a:rPr lang="en-US" sz="1800" dirty="0"/>
              <a:t> &lt;- 	</a:t>
            </a:r>
            <a:r>
              <a:rPr lang="en-US" sz="1800" dirty="0" err="1"/>
              <a:t>airquality</a:t>
            </a:r>
            <a:r>
              <a:rPr lang="en-US" sz="1800" dirty="0"/>
              <a:t>[</a:t>
            </a:r>
            <a:r>
              <a:rPr lang="en-US" sz="1800" dirty="0" err="1"/>
              <a:t>complete.cases</a:t>
            </a:r>
            <a:r>
              <a:rPr lang="en-US" sz="1800" dirty="0"/>
              <a:t>(</a:t>
            </a:r>
            <a:r>
              <a:rPr lang="en-US" sz="1800" dirty="0" err="1"/>
              <a:t>airquality</a:t>
            </a:r>
            <a:r>
              <a:rPr lang="en-US" sz="1800" dirty="0"/>
              <a:t>),]</a:t>
            </a:r>
          </a:p>
          <a:p>
            <a:endParaRPr lang="en-US" sz="1800" dirty="0"/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airquality_complete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na.omit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airquality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sum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is.na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airquality_complete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11BC7-7596-422C-9D85-42DC35F81AF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208614" y="2435290"/>
            <a:ext cx="4967383" cy="266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9290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EDE30B-22B0-4FD1-9BF1-49A6A7750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002D23-8F3C-4F6B-928F-4F4032AC35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A25699AF-4AF5-4537-9BAD-0BEC273EA686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1244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learn about the data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your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01E784-B1D2-4621-9672-B446FE2CA8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Before getting deep into modeling, we conduct exploratory data analysis (EDA)</a:t>
            </a:r>
          </a:p>
          <a:p>
            <a:r>
              <a:rPr lang="en-US" dirty="0"/>
              <a:t>For quick data exploration, base R plotting functions can provide an expeditious and straightforward approach to understanding your data</a:t>
            </a:r>
          </a:p>
          <a:p>
            <a:r>
              <a:rPr lang="en-US" dirty="0"/>
              <a:t>We usually begin with univariate analysis, i.e. looking into one variable at a time</a:t>
            </a:r>
          </a:p>
          <a:p>
            <a:r>
              <a:rPr lang="en-US" dirty="0"/>
              <a:t>Then, we may turn to bivariate analysis</a:t>
            </a:r>
          </a:p>
          <a:p>
            <a:pPr lvl="1"/>
            <a:r>
              <a:rPr lang="en-US" dirty="0"/>
              <a:t>Cross-tables (relationships between two categorical variables)</a:t>
            </a:r>
          </a:p>
          <a:p>
            <a:pPr lvl="1"/>
            <a:r>
              <a:rPr lang="en-US" dirty="0"/>
              <a:t>Correlations (relationships between two numeric variables)</a:t>
            </a:r>
          </a:p>
          <a:p>
            <a:pPr lvl="1"/>
            <a:r>
              <a:rPr lang="en-US" dirty="0"/>
              <a:t>Sub-group analysis (relationship between numeric and categorical variables)</a:t>
            </a:r>
          </a:p>
          <a:p>
            <a:r>
              <a:rPr lang="en-US" dirty="0"/>
              <a:t>We may also use simple regression models (</a:t>
            </a:r>
            <a:r>
              <a:rPr lang="en-US" dirty="0">
                <a:hlinkClick r:id="rId3" action="ppaction://hlinksldjump"/>
              </a:rPr>
              <a:t>using the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hlinkClick r:id="rId3" action="ppaction://hlinksldjump"/>
              </a:rPr>
              <a:t>lm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hlinkClick r:id="rId3" action="ppaction://hlinksldjump"/>
              </a:rPr>
              <a:t>()</a:t>
            </a:r>
            <a:r>
              <a:rPr lang="en-US" dirty="0">
                <a:solidFill>
                  <a:schemeClr val="accent1"/>
                </a:solidFill>
                <a:hlinkClick r:id="rId3" action="ppaction://hlinksldjump"/>
              </a:rPr>
              <a:t> </a:t>
            </a:r>
            <a:r>
              <a:rPr lang="en-US" dirty="0">
                <a:hlinkClick r:id="rId3" action="ppaction://hlinksldjump"/>
              </a:rPr>
              <a:t>function</a:t>
            </a:r>
            <a:r>
              <a:rPr lang="en-US" dirty="0"/>
              <a:t>) to find patterns in our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7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2BCA4-0D4B-43F3-8482-53F77E616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54F5F-6906-425A-AD75-CC04D57991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week is about getting to know ‘base R’</a:t>
            </a:r>
          </a:p>
          <a:p>
            <a:r>
              <a:rPr lang="en-US" dirty="0"/>
              <a:t>There are lots of fancy packages for EDA, and will use them later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7965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2288-1FA8-43CC-8518-C68C4DB4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3CE7-2863-4DEF-828E-DB3C63ACB1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table() </a:t>
            </a:r>
            <a:r>
              <a:rPr lang="en-US" dirty="0"/>
              <a:t>can create </a:t>
            </a:r>
            <a:r>
              <a:rPr lang="en-US" i="1" dirty="0">
                <a:solidFill>
                  <a:srgbClr val="0070C0"/>
                </a:solidFill>
              </a:rPr>
              <a:t>frequency</a:t>
            </a:r>
            <a:r>
              <a:rPr lang="en-US" dirty="0"/>
              <a:t> tables AND </a:t>
            </a:r>
            <a:r>
              <a:rPr lang="en-US" i="1" dirty="0">
                <a:solidFill>
                  <a:srgbClr val="0070C0"/>
                </a:solidFill>
              </a:rPr>
              <a:t>contingency</a:t>
            </a:r>
            <a:r>
              <a:rPr lang="en-US" dirty="0"/>
              <a:t> tables</a:t>
            </a:r>
          </a:p>
          <a:p>
            <a:r>
              <a:rPr lang="en-US" dirty="0"/>
              <a:t>Here: Relationship between transmission (in columns) and engine layout (in rows) in the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mtcars</a:t>
            </a:r>
            <a:r>
              <a:rPr lang="en-US" dirty="0"/>
              <a:t> dataset</a:t>
            </a:r>
          </a:p>
          <a:p>
            <a:r>
              <a:rPr lang="en-US" dirty="0"/>
              <a:t>Using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prop.table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(.,1) </a:t>
            </a:r>
            <a:r>
              <a:rPr lang="en-US" dirty="0"/>
              <a:t>computes </a:t>
            </a:r>
            <a:r>
              <a:rPr lang="en-US" dirty="0" err="1"/>
              <a:t>rowwise</a:t>
            </a:r>
            <a:r>
              <a:rPr lang="en-US" dirty="0"/>
              <a:t> percentages,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prop.table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(.,2) </a:t>
            </a:r>
            <a:r>
              <a:rPr lang="en-US" dirty="0" err="1"/>
              <a:t>columnwise</a:t>
            </a:r>
            <a:r>
              <a:rPr lang="en-US" dirty="0"/>
              <a:t> percentages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DC8164-4F4F-47D3-81DC-B953D9777A2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682690" y="1703713"/>
            <a:ext cx="4652744" cy="399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3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CDB8-2087-4773-8ED8-5832800B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567D-D107-495E-BAA6-EE44141F7E2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  <a:r>
              <a:rPr lang="en-US" dirty="0"/>
              <a:t>lets you compute Pearson, Kendall and Spearman correlation – default is Pearson correlation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844FB41-BA9F-4D95-9115-4F7D9659C82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353068" y="2787662"/>
            <a:ext cx="5311988" cy="18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9261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08D3-4251-4AAA-A194-D9E28A8F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Subgroups and </a:t>
            </a:r>
            <a:r>
              <a:rPr lang="en-US" dirty="0" err="1"/>
              <a:t>descriptives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B8793-F85D-4E62-A704-4D6728FFCB2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Aggregate()</a:t>
            </a:r>
            <a:r>
              <a:rPr lang="en-US" dirty="0">
                <a:solidFill>
                  <a:schemeClr val="tx1"/>
                </a:solidFill>
                <a:ea typeface="Source Code Pro" panose="020B0509030403020204" pitchFamily="49" charset="0"/>
              </a:rPr>
              <a:t>,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by()</a:t>
            </a:r>
            <a:r>
              <a:rPr lang="en-US" dirty="0"/>
              <a:t> and </a:t>
            </a:r>
            <a:br>
              <a:rPr lang="en-US" dirty="0"/>
            </a:b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tapply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/>
              <a:t> are functions that help compute group-wise statistics </a:t>
            </a:r>
          </a:p>
          <a:p>
            <a:r>
              <a:rPr lang="en-US" dirty="0"/>
              <a:t>E.g., compute the average displacement by the number of cylinders in the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mtcars</a:t>
            </a:r>
            <a:r>
              <a:rPr lang="en-US" dirty="0"/>
              <a:t> dataset</a:t>
            </a:r>
          </a:p>
          <a:p>
            <a:r>
              <a:rPr lang="en-US" dirty="0"/>
              <a:t>I prefer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aggregate</a:t>
            </a:r>
            <a:r>
              <a:rPr lang="en-US" dirty="0"/>
              <a:t> for its output</a:t>
            </a:r>
          </a:p>
          <a:p>
            <a:r>
              <a:rPr lang="en-US" sz="1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aggregate(</a:t>
            </a:r>
            <a:r>
              <a:rPr lang="en-US" sz="14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mtcars$disp~mtcars$cyl,FUN</a:t>
            </a:r>
            <a:r>
              <a:rPr lang="en-US" sz="1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='mean')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BBB27-77BD-478B-B07A-79D3A8F9A70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171142" y="911352"/>
            <a:ext cx="5675841" cy="55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776EB-04F2-4A50-9A52-73E4E9C2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R plots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BCAF4A-A1E4-49BF-91FC-423A63485B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plot()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function uses information in objects to find the right plot</a:t>
            </a:r>
          </a:p>
          <a:p>
            <a:r>
              <a:rPr lang="en-US" dirty="0"/>
              <a:t>Some base R plotting functions let you specify the data set without using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</a:t>
            </a:r>
            <a:r>
              <a:rPr lang="en-US" dirty="0"/>
              <a:t> to select variables for each argument</a:t>
            </a:r>
          </a:p>
          <a:p>
            <a:r>
              <a:rPr lang="en-US" dirty="0"/>
              <a:t>Base R plots may not be pretty but they’re quick to make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A3761-A97E-4205-BF8C-21965D5E30D9}"/>
              </a:ext>
            </a:extLst>
          </p:cNvPr>
          <p:cNvSpPr txBox="1"/>
          <p:nvPr/>
        </p:nvSpPr>
        <p:spPr>
          <a:xfrm>
            <a:off x="6359417" y="1559307"/>
            <a:ext cx="5832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# super quick scatterplot with the </a:t>
            </a:r>
            <a:r>
              <a:rPr lang="en-US" sz="1600" dirty="0" err="1">
                <a:solidFill>
                  <a:srgbClr val="008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mtcars</a:t>
            </a:r>
            <a:r>
              <a:rPr lang="en-US" sz="1600" dirty="0">
                <a:solidFill>
                  <a:srgbClr val="008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data</a:t>
            </a:r>
            <a:r>
              <a:rPr lang="en-US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en-US" sz="1600" dirty="0">
                <a:solidFill>
                  <a:srgbClr val="008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# displacement vs quarter mile time</a:t>
            </a:r>
          </a:p>
          <a:p>
            <a:r>
              <a:rPr lang="en-US" sz="1600" dirty="0">
                <a:solidFill>
                  <a:srgbClr val="8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plot</a:t>
            </a:r>
            <a:r>
              <a:rPr lang="en-US" sz="16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mtcars</a:t>
            </a:r>
            <a:r>
              <a:rPr lang="en-US" sz="1600" dirty="0" err="1"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$</a:t>
            </a:r>
            <a:r>
              <a:rPr lang="en-US" sz="16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disp</a:t>
            </a:r>
            <a:r>
              <a:rPr lang="en-US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mtcars</a:t>
            </a:r>
            <a:r>
              <a:rPr lang="en-US" sz="1600" dirty="0" err="1">
                <a:solidFill>
                  <a:srgbClr val="7030A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$</a:t>
            </a:r>
            <a:r>
              <a:rPr lang="en-US" sz="16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qsec</a:t>
            </a:r>
            <a:r>
              <a:rPr lang="en-US" sz="16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en-US" sz="1600" dirty="0"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200F0E-DD6C-4B5A-86A2-2F4818EB8E6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709496" y="2724347"/>
            <a:ext cx="5221432" cy="35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chickwts</a:t>
            </a:r>
            <a:r>
              <a:rPr lang="en-US" dirty="0"/>
              <a:t> data set to make the following summaries:</a:t>
            </a:r>
          </a:p>
          <a:p>
            <a:pPr marL="1036320" lvl="1" indent="-457200">
              <a:buFont typeface="+mj-lt"/>
              <a:buAutoNum type="arabicParenR"/>
            </a:pPr>
            <a:r>
              <a:rPr lang="en-US" dirty="0"/>
              <a:t>A table of the feed variable.  Use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</a:t>
            </a:r>
            <a:r>
              <a:rPr lang="en-US" dirty="0"/>
              <a:t> symbol to select the feed variable here.</a:t>
            </a:r>
          </a:p>
          <a:p>
            <a:pPr marL="1036320" lvl="1" indent="-457200">
              <a:buFont typeface="+mj-lt"/>
              <a:buAutoNum type="arabicParenR"/>
            </a:pPr>
            <a:r>
              <a:rPr lang="en-US" dirty="0"/>
              <a:t>A histogram of the weight variable.</a:t>
            </a:r>
          </a:p>
          <a:p>
            <a:pPr marL="1036320" lvl="1" indent="-457200">
              <a:buFont typeface="+mj-lt"/>
              <a:buAutoNum type="arabicParenR"/>
            </a:pPr>
            <a:r>
              <a:rPr lang="en-US" dirty="0"/>
              <a:t>Boxplots of the weight variable by feed.  Look at documentation for the data set and for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boxplot() </a:t>
            </a:r>
            <a:r>
              <a:rPr lang="en-US" dirty="0"/>
              <a:t>function if needed.</a:t>
            </a:r>
          </a:p>
          <a:p>
            <a:pPr marL="1036320" lvl="1" indent="-457200">
              <a:buFont typeface="+mj-lt"/>
              <a:buAutoNum type="arabicParenR"/>
            </a:pPr>
            <a:r>
              <a:rPr lang="en-US" dirty="0"/>
              <a:t>Compute average weight by feed.</a:t>
            </a:r>
          </a:p>
        </p:txBody>
      </p:sp>
    </p:spTree>
    <p:extLst>
      <p:ext uri="{BB962C8B-B14F-4D97-AF65-F5344CB8AC3E}">
        <p14:creationId xmlns:p14="http://schemas.microsoft.com/office/powerpoint/2010/main" val="628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BB13E-2E17-4C72-9FAE-0A46AC9D1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B1915-110C-4109-9344-41D191E00BF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4051300"/>
            <a:ext cx="10782300" cy="2073275"/>
          </a:xfrm>
        </p:spPr>
        <p:txBody>
          <a:bodyPr/>
          <a:lstStyle/>
          <a:p>
            <a:r>
              <a:rPr lang="en-US" dirty="0" err="1"/>
              <a:t>Copy&amp;Paste</a:t>
            </a:r>
            <a:r>
              <a:rPr lang="en-US" dirty="0"/>
              <a:t> into the R console</a:t>
            </a:r>
          </a:p>
          <a:p>
            <a:r>
              <a:rPr lang="en-US" dirty="0"/>
              <a:t>This command will install a couple of common packages</a:t>
            </a:r>
          </a:p>
          <a:p>
            <a:r>
              <a:rPr lang="en-US" dirty="0"/>
              <a:t>It may take a few minutes</a:t>
            </a:r>
          </a:p>
          <a:p>
            <a:r>
              <a:rPr lang="en-US" dirty="0"/>
              <a:t>More recommended packages: </a:t>
            </a:r>
            <a:br>
              <a:rPr lang="en-US" dirty="0"/>
            </a:br>
            <a:r>
              <a:rPr lang="en-US" sz="2000" dirty="0">
                <a:hlinkClick r:id="rId3"/>
              </a:rPr>
              <a:t>https://support.rstudio.com/hc/en-us/articles/201057987-Quick-list-of-useful-R-packages</a:t>
            </a:r>
            <a:r>
              <a:rPr lang="en-US" sz="20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00E3D6-0157-4B7E-ABA6-8C282C1B9B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7403" y="1276349"/>
            <a:ext cx="10782300" cy="2381252"/>
          </a:xfrm>
        </p:spPr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install.packages</a:t>
            </a:r>
            <a:r>
              <a:rPr lang="en-US" sz="18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tidyverse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tidymodels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lubridate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tidytext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	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modelr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rvest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httr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	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"pander"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knitr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kableExtra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	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summarytools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skimr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DescTools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	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readxl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"haven"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"ggplot2"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"plotly"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"corrplot"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	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pacman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devtools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data.table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			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RSQLite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"DBI"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dbplyr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sparklyr</a:t>
            </a:r>
            <a:r>
              <a:rPr lang="en-US" sz="18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))</a:t>
            </a:r>
            <a:r>
              <a:rPr lang="en-US" sz="18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en-US" dirty="0"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1603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Solution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54B03-CA8A-4580-A4C6-E505A133398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1) table of the feed variable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table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chickwts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feed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AEB8CC-896D-4E11-8447-7675D3644BE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295836" y="3734008"/>
            <a:ext cx="7600327" cy="241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37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olu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C9AC33-7E66-44BC-AAC9-81F21F83CB4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2) histogram of the weight variable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hist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chickwts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weight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5F5844-CFE6-4422-805F-30E49D212F7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448425" y="1547860"/>
            <a:ext cx="5410200" cy="442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367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olu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3D1667-1B2A-47BC-9A4E-0360573196D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3) boxplots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use either command below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both produce the same boxplots</a:t>
            </a:r>
          </a:p>
          <a:p>
            <a:endParaRPr lang="en-US" sz="1800" dirty="0">
              <a:solidFill>
                <a:srgbClr val="008000"/>
              </a:solidFill>
            </a:endParaRP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boxplot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weight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</a:rPr>
              <a:t> feed, </a:t>
            </a:r>
            <a:r>
              <a:rPr lang="en-US" sz="1800" dirty="0">
                <a:solidFill>
                  <a:srgbClr val="8000FF"/>
                </a:solidFill>
                <a:effectLst/>
              </a:rPr>
              <a:t>data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chickwts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</a:p>
          <a:p>
            <a:endParaRPr lang="en-US" sz="1800" b="1" dirty="0">
              <a:solidFill>
                <a:srgbClr val="000080"/>
              </a:solidFill>
            </a:endParaRP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boxplot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chickwts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weight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~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chickwts</a:t>
            </a:r>
            <a:r>
              <a:rPr lang="en-US" sz="1800" b="1" dirty="0" err="1">
                <a:solidFill>
                  <a:srgbClr val="000080"/>
                </a:solidFill>
                <a:effectLst/>
              </a:rPr>
              <a:t>$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feed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B14C7A-8BC9-4F05-AFCA-913ADECCBA9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448425" y="1926429"/>
            <a:ext cx="5410200" cy="36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972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olution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3D1667-1B2A-47BC-9A4E-0360573196D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4) Compute average weight by feed</a:t>
            </a:r>
          </a:p>
          <a:p>
            <a:endParaRPr lang="en-US" sz="1800" dirty="0">
              <a:solidFill>
                <a:srgbClr val="008000"/>
              </a:solidFill>
            </a:endParaRPr>
          </a:p>
          <a:p>
            <a:r>
              <a:rPr lang="en-US" sz="1800" dirty="0">
                <a:solidFill>
                  <a:srgbClr val="8000FF"/>
                </a:solidFill>
              </a:rPr>
              <a:t>aggregate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chickwts</a:t>
            </a:r>
            <a:r>
              <a:rPr lang="en-US" sz="1800" b="1" dirty="0" err="1">
                <a:solidFill>
                  <a:srgbClr val="000080"/>
                </a:solidFill>
              </a:rPr>
              <a:t>$</a:t>
            </a:r>
            <a:r>
              <a:rPr lang="en-US" sz="1800" b="0" dirty="0" err="1">
                <a:solidFill>
                  <a:srgbClr val="000000"/>
                </a:solidFill>
              </a:rPr>
              <a:t>weight</a:t>
            </a:r>
            <a:r>
              <a:rPr lang="en-US" sz="1800" b="1" dirty="0" err="1">
                <a:solidFill>
                  <a:srgbClr val="000080"/>
                </a:solidFill>
              </a:rPr>
              <a:t>~</a:t>
            </a:r>
            <a:r>
              <a:rPr lang="en-US" sz="1800" b="0" dirty="0" err="1">
                <a:solidFill>
                  <a:srgbClr val="000000"/>
                </a:solidFill>
              </a:rPr>
              <a:t>chickwts</a:t>
            </a:r>
            <a:r>
              <a:rPr lang="en-US" sz="1800" b="1" dirty="0" err="1">
                <a:solidFill>
                  <a:srgbClr val="000080"/>
                </a:solidFill>
              </a:rPr>
              <a:t>$</a:t>
            </a:r>
            <a:r>
              <a:rPr lang="en-US" sz="1800" b="0" dirty="0" err="1">
                <a:solidFill>
                  <a:srgbClr val="000000"/>
                </a:solidFill>
              </a:rPr>
              <a:t>feed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  <a:br>
              <a:rPr lang="en-US" sz="1800" b="0" dirty="0">
                <a:solidFill>
                  <a:srgbClr val="000000"/>
                </a:solidFill>
              </a:rPr>
            </a:br>
            <a:r>
              <a:rPr lang="en-US" sz="1800" b="0" dirty="0">
                <a:solidFill>
                  <a:srgbClr val="000000"/>
                </a:solidFill>
              </a:rPr>
              <a:t>	    FUN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808080"/>
                </a:solidFill>
              </a:rPr>
              <a:t>'mean'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503843-0B1A-44C3-9B2A-4D92872AA84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332719" y="2700605"/>
            <a:ext cx="5641611" cy="21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917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unctions to remember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1 - Key functions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156F3E1-1BEB-4C6C-9830-77D363723A9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90376153"/>
              </p:ext>
            </p:extLst>
          </p:nvPr>
        </p:nvGraphicFramePr>
        <p:xfrm>
          <a:off x="787400" y="1420350"/>
          <a:ext cx="10782300" cy="3677248"/>
        </p:xfrm>
        <a:graphic>
          <a:graphicData uri="http://schemas.openxmlformats.org/drawingml/2006/table">
            <a:tbl>
              <a:tblPr firstRow="1" bandRow="1">
                <a:tableStyleId>{67B7B493-E510-4001-A6E9-E6975CE99842}</a:tableStyleId>
              </a:tblPr>
              <a:tblGrid>
                <a:gridCol w="4633686">
                  <a:extLst>
                    <a:ext uri="{9D8B030D-6E8A-4147-A177-3AD203B41FA5}">
                      <a16:colId xmlns:a16="http://schemas.microsoft.com/office/drawing/2014/main" val="2764919874"/>
                    </a:ext>
                  </a:extLst>
                </a:gridCol>
                <a:gridCol w="6148614">
                  <a:extLst>
                    <a:ext uri="{9D8B030D-6E8A-4147-A177-3AD203B41FA5}">
                      <a16:colId xmlns:a16="http://schemas.microsoft.com/office/drawing/2014/main" val="2256105267"/>
                    </a:ext>
                  </a:extLst>
                </a:gridCol>
              </a:tblGrid>
              <a:tr h="45965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Helvetica Neue"/>
                        </a:rPr>
                        <a:t>Operator/Function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Helvetica Neue"/>
                        </a:rPr>
                        <a:t>Description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719694843"/>
                  </a:ext>
                </a:extLst>
              </a:tr>
              <a:tr h="4596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help(), ?, example()</a:t>
                      </a:r>
                      <a:endParaRPr sz="20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Get help on functions and provide examples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784097919"/>
                  </a:ext>
                </a:extLst>
              </a:tr>
              <a:tr h="4596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getwd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(), </a:t>
                      </a:r>
                      <a:r>
                        <a:rPr sz="200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setwd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()</a:t>
                      </a:r>
                      <a:endParaRPr sz="20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Get and set your working directory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342172159"/>
                  </a:ext>
                </a:extLst>
              </a:tr>
              <a:tr h="4596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+, -, *, /, ^</a:t>
                      </a:r>
                      <a:endParaRPr sz="20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Arithmetic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249283736"/>
                  </a:ext>
                </a:extLst>
              </a:tr>
              <a:tr h="4596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&lt;-</a:t>
                      </a:r>
                      <a:endParaRPr sz="20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Assignment operator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796527976"/>
                  </a:ext>
                </a:extLst>
              </a:tr>
              <a:tr h="4596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ls(), rm()</a:t>
                      </a:r>
                      <a:endParaRPr sz="20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list and remove objects in your global environment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744118736"/>
                  </a:ext>
                </a:extLst>
              </a:tr>
              <a:tr h="4596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install.packages</a:t>
                      </a:r>
                      <a:r>
                        <a:rPr sz="20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(), library()</a:t>
                      </a:r>
                      <a:endParaRPr sz="20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Install and load packages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4167737195"/>
                  </a:ext>
                </a:extLst>
              </a:tr>
              <a:tr h="4596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vignette()</a:t>
                      </a:r>
                      <a:endParaRPr sz="20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View/list package vignette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652348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84657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CD340F-14D6-4323-B70C-B42DA4CF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summaries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9C08811-26A0-4F03-9DA1-6CE9DD8707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53287144"/>
              </p:ext>
            </p:extLst>
          </p:nvPr>
        </p:nvGraphicFramePr>
        <p:xfrm>
          <a:off x="231711" y="1276350"/>
          <a:ext cx="11728579" cy="4574304"/>
        </p:xfrm>
        <a:graphic>
          <a:graphicData uri="http://schemas.openxmlformats.org/drawingml/2006/table">
            <a:tbl>
              <a:tblPr firstRow="1" bandRow="1">
                <a:tableStyleId>{67B7B493-E510-4001-A6E9-E6975CE99842}</a:tableStyleId>
              </a:tblPr>
              <a:tblGrid>
                <a:gridCol w="6972693">
                  <a:extLst>
                    <a:ext uri="{9D8B030D-6E8A-4147-A177-3AD203B41FA5}">
                      <a16:colId xmlns:a16="http://schemas.microsoft.com/office/drawing/2014/main" val="1229090693"/>
                    </a:ext>
                  </a:extLst>
                </a:gridCol>
                <a:gridCol w="4755886">
                  <a:extLst>
                    <a:ext uri="{9D8B030D-6E8A-4147-A177-3AD203B41FA5}">
                      <a16:colId xmlns:a16="http://schemas.microsoft.com/office/drawing/2014/main" val="1446568559"/>
                    </a:ext>
                  </a:extLst>
                </a:gridCol>
              </a:tblGrid>
              <a:tr h="508256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500" dirty="0">
                          <a:solidFill>
                            <a:srgbClr val="FFFFFF"/>
                          </a:solidFill>
                          <a:latin typeface="Helvetica Neue"/>
                        </a:rPr>
                        <a:t>Base R </a:t>
                      </a:r>
                      <a:r>
                        <a:rPr sz="2500" dirty="0">
                          <a:solidFill>
                            <a:srgbClr val="FFFFFF"/>
                          </a:solidFill>
                          <a:latin typeface="Helvetica Neue"/>
                        </a:rPr>
                        <a:t>Function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Helvetica Neue"/>
                        </a:rPr>
                        <a:t>Description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315131044"/>
                  </a:ext>
                </a:extLst>
              </a:tr>
              <a:tr h="5082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dim(),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nrow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(),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ncol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()</a:t>
                      </a:r>
                      <a:endParaRPr sz="23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1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Number of rows and columns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582173743"/>
                  </a:ext>
                </a:extLst>
              </a:tr>
              <a:tr h="5082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names()</a:t>
                      </a:r>
                      <a:endParaRPr sz="23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1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Variable</a:t>
                      </a:r>
                      <a:r>
                        <a:rPr lang="en-US" sz="2000" baseline="0" dirty="0">
                          <a:solidFill>
                            <a:schemeClr val="tx1"/>
                          </a:solidFill>
                          <a:latin typeface="Helvetica Neue"/>
                        </a:rPr>
                        <a:t> names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798664713"/>
                  </a:ext>
                </a:extLst>
              </a:tr>
              <a:tr h="5082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head(), tail()</a:t>
                      </a:r>
                      <a:endParaRPr sz="23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1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First few rows or last few rows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655608942"/>
                  </a:ext>
                </a:extLst>
              </a:tr>
              <a:tr h="5082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30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str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()</a:t>
                      </a:r>
                      <a:endParaRPr sz="23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1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Structure of data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266552853"/>
                  </a:ext>
                </a:extLst>
              </a:tr>
              <a:tr h="5082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is.na(), sum(is.na()), </a:t>
                      </a:r>
                      <a:r>
                        <a:rPr lang="en-US" sz="2300" baseline="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colSums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(is.na())</a:t>
                      </a:r>
                      <a:endParaRPr sz="23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1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Missing values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328046225"/>
                  </a:ext>
                </a:extLst>
              </a:tr>
              <a:tr h="5082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summary(),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sd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(),</a:t>
                      </a:r>
                      <a:r>
                        <a:rPr lang="en-US" sz="2300" baseline="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 quantile(), range()</a:t>
                      </a:r>
                      <a:endParaRPr sz="23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1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Summary statistics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269314393"/>
                  </a:ext>
                </a:extLst>
              </a:tr>
              <a:tr h="5082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table(), 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prop.table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()</a:t>
                      </a:r>
                      <a:endParaRPr sz="23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1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Frequency/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Helvetica Neue"/>
                        </a:rPr>
                        <a:t>Crosstable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 of values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4138453620"/>
                  </a:ext>
                </a:extLst>
              </a:tr>
              <a:tr h="508256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aggregate(</a:t>
                      </a:r>
                      <a:r>
                        <a:rPr lang="en-US" sz="230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x~y,FUN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='mean’)</a:t>
                      </a:r>
                      <a:endParaRPr sz="2300" dirty="0">
                        <a:solidFill>
                          <a:schemeClr val="tx1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lvl="1"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</a:rPr>
                        <a:t>Mean of x grouped by y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343355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22977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learn about the data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plots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316FF49-74B2-4AFA-9371-AD7B7062E54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67357528"/>
              </p:ext>
            </p:extLst>
          </p:nvPr>
        </p:nvGraphicFramePr>
        <p:xfrm>
          <a:off x="787400" y="1276349"/>
          <a:ext cx="10782300" cy="3278400"/>
        </p:xfrm>
        <a:graphic>
          <a:graphicData uri="http://schemas.openxmlformats.org/drawingml/2006/table">
            <a:tbl>
              <a:tblPr firstRow="1" bandRow="1">
                <a:tableStyleId>{67B7B493-E510-4001-A6E9-E6975CE99842}</a:tableStyleId>
              </a:tblPr>
              <a:tblGrid>
                <a:gridCol w="5391150">
                  <a:extLst>
                    <a:ext uri="{9D8B030D-6E8A-4147-A177-3AD203B41FA5}">
                      <a16:colId xmlns:a16="http://schemas.microsoft.com/office/drawing/2014/main" val="1129091955"/>
                    </a:ext>
                  </a:extLst>
                </a:gridCol>
                <a:gridCol w="5391150">
                  <a:extLst>
                    <a:ext uri="{9D8B030D-6E8A-4147-A177-3AD203B41FA5}">
                      <a16:colId xmlns:a16="http://schemas.microsoft.com/office/drawing/2014/main" val="330883414"/>
                    </a:ext>
                  </a:extLst>
                </a:gridCol>
              </a:tblGrid>
              <a:tr h="54640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Helvetica Neue"/>
                        </a:rPr>
                        <a:t>Function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Helvetica Neue"/>
                        </a:rPr>
                        <a:t>Description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435679846"/>
                  </a:ext>
                </a:extLst>
              </a:tr>
              <a:tr h="5464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 plot(x, y)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Helvetica Neue"/>
                        </a:rPr>
                        <a:t> scatter plot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975714649"/>
                  </a:ext>
                </a:extLst>
              </a:tr>
              <a:tr h="5464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 plot(x, y, type = “l”)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Helvetica Neue"/>
                        </a:rPr>
                        <a:t> line chart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3581211800"/>
                  </a:ext>
                </a:extLst>
              </a:tr>
              <a:tr h="5464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 </a:t>
                      </a:r>
                      <a:r>
                        <a:rPr sz="230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barplot</a:t>
                      </a:r>
                      <a:r>
                        <a:rPr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(table(x))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Helvetica Neue"/>
                        </a:rPr>
                        <a:t> bar chart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056851096"/>
                  </a:ext>
                </a:extLst>
              </a:tr>
              <a:tr h="5464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 </a:t>
                      </a:r>
                      <a:r>
                        <a:rPr sz="2300" dirty="0" err="1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hist</a:t>
                      </a:r>
                      <a:r>
                        <a:rPr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(x)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Helvetica Neue"/>
                        </a:rPr>
                        <a:t> histogram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987956905"/>
                  </a:ext>
                </a:extLst>
              </a:tr>
              <a:tr h="5464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 boxplot(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y</a:t>
                      </a:r>
                      <a:r>
                        <a:rPr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 ~ </a:t>
                      </a:r>
                      <a:r>
                        <a:rPr lang="en-US"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x</a:t>
                      </a:r>
                      <a:r>
                        <a:rPr sz="2300" dirty="0">
                          <a:solidFill>
                            <a:schemeClr val="tx1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Monaco"/>
                          <a:sym typeface="Monaco"/>
                        </a:rPr>
                        <a:t>, data)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Helvetica Neue"/>
                        </a:rPr>
                        <a:t> box plot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2605300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542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1D7BC5-660A-4A3D-9FF5-F40EEBB45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5DF9B-6075-45A2-A700-DB22DDE6C4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accent1"/>
                </a:solidFill>
              </a:rPr>
              <a:t>package</a:t>
            </a:r>
            <a:r>
              <a:rPr lang="en-US" dirty="0"/>
              <a:t> is a collection of functions, documentation, and sometimes data</a:t>
            </a:r>
          </a:p>
          <a:p>
            <a:r>
              <a:rPr lang="en-US" dirty="0"/>
              <a:t>There are several packages that are part of "base R"</a:t>
            </a:r>
          </a:p>
          <a:p>
            <a:r>
              <a:rPr lang="en-US" dirty="0"/>
              <a:t>All other packages must be installed and loaded into R before they can be used; there are different sources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CRAN</a:t>
            </a:r>
            <a:r>
              <a:rPr lang="en-US" dirty="0"/>
              <a:t> (Comprehensive R Archive Network) is the ‘app store’ of R. Packages are reviewed before they become available on CRAN. Moreover, packages on CRAN are pre-compiled (‘binaries’), speeding up installation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Bioconductor</a:t>
            </a:r>
            <a:r>
              <a:rPr lang="en-US" dirty="0"/>
              <a:t> (not relevant for us)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Github</a:t>
            </a:r>
            <a:r>
              <a:rPr lang="en-US" dirty="0">
                <a:solidFill>
                  <a:schemeClr val="accent1"/>
                </a:solidFill>
              </a:rPr>
              <a:t>/Bitbucket </a:t>
            </a:r>
            <a:r>
              <a:rPr lang="en-US" dirty="0"/>
              <a:t>– you can directly install packages off </a:t>
            </a:r>
            <a:r>
              <a:rPr lang="en-US" dirty="0" err="1"/>
              <a:t>github</a:t>
            </a:r>
            <a:r>
              <a:rPr lang="en-US" dirty="0"/>
              <a:t> if you always want to keep up with the latest packages and package versions. However, be careful who you trust, since mistakes can happen.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314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1A7052-0058-45F2-847E-DF8105D4B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EB51DC-7E8E-46C1-BD25-17D6CE216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hlinkClick r:id="rId3" action="ppaction://hlinksldjump"/>
            <a:extLst>
              <a:ext uri="{FF2B5EF4-FFF2-40B4-BE49-F238E27FC236}">
                <a16:creationId xmlns:a16="http://schemas.microsoft.com/office/drawing/2014/main" id="{395DE9C7-F3C4-43E0-8332-284542C54936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381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290AA1-FFDE-4EF5-B9ED-F7FFFC555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757D8-A07E-4323-9D44-C237EDA132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‘dialect’ has become dominant in the community of R users</a:t>
            </a:r>
          </a:p>
          <a:p>
            <a:r>
              <a:rPr lang="en-US" dirty="0">
                <a:solidFill>
                  <a:srgbClr val="0070C0"/>
                </a:solidFill>
              </a:rPr>
              <a:t>“The </a:t>
            </a:r>
            <a:r>
              <a:rPr lang="en-US" dirty="0" err="1">
                <a:solidFill>
                  <a:srgbClr val="0070C0"/>
                </a:solidFill>
              </a:rPr>
              <a:t>tidyverse</a:t>
            </a:r>
            <a:r>
              <a:rPr lang="en-US" dirty="0">
                <a:solidFill>
                  <a:srgbClr val="0070C0"/>
                </a:solidFill>
              </a:rPr>
              <a:t> is an opinionated collection of R packages designed for data science. All packages share an underlying design philosophy, grammar, and data structures.“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>
                <a:solidFill>
                  <a:schemeClr val="tx1"/>
                </a:solidFill>
                <a:hlinkClick r:id="rId3"/>
              </a:rPr>
              <a:t>https://www.tidyverse.org/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/>
          </a:p>
          <a:p>
            <a:r>
              <a:rPr lang="en-US" dirty="0"/>
              <a:t>Just a few examples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 </a:t>
            </a:r>
            <a:r>
              <a:rPr lang="en-US" dirty="0" err="1">
                <a:latin typeface="Consolas" panose="020B0609020204030204" pitchFamily="49" charset="0"/>
              </a:rPr>
              <a:t>readr</a:t>
            </a:r>
            <a:r>
              <a:rPr lang="en-US" dirty="0"/>
              <a:t> 	– importing data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dplyr</a:t>
            </a:r>
            <a:r>
              <a:rPr lang="en-US" dirty="0"/>
              <a:t> 	– manipulating data</a:t>
            </a:r>
          </a:p>
          <a:p>
            <a:pPr lvl="1"/>
            <a:r>
              <a:rPr lang="en-US" dirty="0"/>
              <a:t> </a:t>
            </a:r>
            <a:r>
              <a:rPr lang="en-US" dirty="0" err="1">
                <a:latin typeface="Consolas" panose="020B0609020204030204" pitchFamily="49" charset="0"/>
              </a:rPr>
              <a:t>tidyr</a:t>
            </a:r>
            <a:r>
              <a:rPr lang="en-US" dirty="0"/>
              <a:t> 	– cleaning data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ggplot2</a:t>
            </a:r>
            <a:r>
              <a:rPr lang="en-US" dirty="0"/>
              <a:t> 	– visualizing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45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54EBD-E286-40AA-8E65-8B334DD8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trouble with the </a:t>
            </a:r>
            <a:r>
              <a:rPr lang="en-US" dirty="0" err="1">
                <a:latin typeface="Consolas" panose="020B0609020204030204" pitchFamily="49" charset="0"/>
              </a:rPr>
              <a:t>tidyverse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8B972B-4440-4704-B668-4941706C57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87548" y="1276350"/>
            <a:ext cx="9982004" cy="48482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8782FC-FD47-480A-BCD4-7944F982EEDB}"/>
              </a:ext>
            </a:extLst>
          </p:cNvPr>
          <p:cNvSpPr txBox="1"/>
          <p:nvPr/>
        </p:nvSpPr>
        <p:spPr>
          <a:xfrm>
            <a:off x="1104998" y="6224915"/>
            <a:ext cx="99820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https://www.quora.com/Do-you-expect-the-tidyverse-to-be-the-part-of-core-R-packages-some-day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862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23803479"/>
              </p:ext>
            </p:extLst>
          </p:nvPr>
        </p:nvGraphicFramePr>
        <p:xfrm>
          <a:off x="787400" y="1276348"/>
          <a:ext cx="10782300" cy="4761988"/>
        </p:xfrm>
        <a:graphic>
          <a:graphicData uri="http://schemas.openxmlformats.org/drawingml/2006/table">
            <a:tbl>
              <a:tblPr bandRow="1">
                <a:tableStyleId>{67B7B493-E510-4001-A6E9-E6975CE99842}</a:tableStyleId>
              </a:tblPr>
              <a:tblGrid>
                <a:gridCol w="555625">
                  <a:extLst>
                    <a:ext uri="{9D8B030D-6E8A-4147-A177-3AD203B41FA5}">
                      <a16:colId xmlns:a16="http://schemas.microsoft.com/office/drawing/2014/main" val="3915717936"/>
                    </a:ext>
                  </a:extLst>
                </a:gridCol>
                <a:gridCol w="10226675">
                  <a:extLst>
                    <a:ext uri="{9D8B030D-6E8A-4147-A177-3AD203B41FA5}">
                      <a16:colId xmlns:a16="http://schemas.microsoft.com/office/drawing/2014/main" val="3862471431"/>
                    </a:ext>
                  </a:extLst>
                </a:gridCol>
              </a:tblGrid>
              <a:tr h="680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Helvetica Neue"/>
                        </a:rPr>
                        <a:t>Introduction to 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5493987"/>
                  </a:ext>
                </a:extLst>
              </a:tr>
              <a:tr h="680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Helvetica Neue"/>
                        </a:rPr>
                        <a:t>Reproducible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505909"/>
                  </a:ext>
                </a:extLst>
              </a:tr>
              <a:tr h="680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1" dirty="0">
                          <a:latin typeface="Helvetica Neue"/>
                        </a:rPr>
                        <a:t>3</a:t>
                      </a:r>
                      <a:endParaRPr lang="en-US" sz="2800" b="1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Helvetica Neue"/>
                        </a:rPr>
                        <a:t>Data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7795271"/>
                  </a:ext>
                </a:extLst>
              </a:tr>
              <a:tr h="680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Helvetica Neue"/>
                        </a:rPr>
                        <a:t>Data Organization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1318179"/>
                  </a:ext>
                </a:extLst>
              </a:tr>
              <a:tr h="680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Helvetica Neue"/>
                        </a:rPr>
                        <a:t>Data visualization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249012"/>
                  </a:ext>
                </a:extLst>
              </a:tr>
              <a:tr h="680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Helvetica Neue"/>
                        </a:rPr>
                        <a:t>Descriptive Models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16781"/>
                  </a:ext>
                </a:extLst>
              </a:tr>
              <a:tr h="6802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Helvetica Neue"/>
                        </a:rPr>
                        <a:t>Advanced 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392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628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68957-46B5-42C6-8110-8BC062661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(not) </a:t>
            </a:r>
            <a:r>
              <a:rPr lang="en-US" dirty="0" err="1"/>
              <a:t>tidyverse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E753F-58A1-4600-AD1A-043567C3C3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i="1" dirty="0"/>
              <a:t>(in Hadley’s  words)</a:t>
            </a:r>
          </a:p>
          <a:p>
            <a:r>
              <a:rPr lang="en-US" dirty="0"/>
              <a:t>Utopian, aggressive </a:t>
            </a:r>
          </a:p>
          <a:p>
            <a:endParaRPr lang="en-US" dirty="0"/>
          </a:p>
          <a:p>
            <a:r>
              <a:rPr lang="en-US" dirty="0"/>
              <a:t>NOT Conservative, NOT stable</a:t>
            </a:r>
          </a:p>
          <a:p>
            <a:r>
              <a:rPr lang="en-US" dirty="0"/>
              <a:t>NOT Backward-compatible</a:t>
            </a:r>
          </a:p>
          <a:p>
            <a:endParaRPr lang="en-US" dirty="0"/>
          </a:p>
          <a:p>
            <a:r>
              <a:rPr lang="en-US" dirty="0"/>
              <a:t>Some don’t want it: </a:t>
            </a:r>
            <a:r>
              <a:rPr lang="en-US" dirty="0">
                <a:hlinkClick r:id="rId3"/>
              </a:rPr>
              <a:t>https://github.com/matloff/TidyverseSkeptic</a:t>
            </a:r>
            <a:endParaRPr lang="en-US" dirty="0"/>
          </a:p>
          <a:p>
            <a:endParaRPr lang="en-US" dirty="0"/>
          </a:p>
          <a:p>
            <a:r>
              <a:rPr lang="en-US" dirty="0"/>
              <a:t>While RStudio (the company) is a PBC, we need to keep an eye on the dominance of RStudio-contributed packages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9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E720-0CCE-414D-9695-EE5C8455C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use </a:t>
            </a:r>
            <a:r>
              <a:rPr lang="en-US" dirty="0" err="1">
                <a:latin typeface="Consolas" panose="020B0609020204030204" pitchFamily="49" charset="0"/>
              </a:rPr>
              <a:t>tidyverse</a:t>
            </a:r>
            <a:r>
              <a:rPr lang="en-US" dirty="0"/>
              <a:t> then?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7258D-1C8B-46E5-AE8D-9ADA50F6CD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It is dominant among data scientists using R today</a:t>
            </a:r>
          </a:p>
          <a:p>
            <a:r>
              <a:rPr lang="en-US" dirty="0"/>
              <a:t>It gets the job done</a:t>
            </a:r>
          </a:p>
          <a:p>
            <a:r>
              <a:rPr lang="en-US" dirty="0"/>
              <a:t>Great for reproducible research</a:t>
            </a:r>
          </a:p>
          <a:p>
            <a:r>
              <a:rPr lang="en-US" dirty="0"/>
              <a:t>Readable code! Great for teamwork</a:t>
            </a:r>
          </a:p>
        </p:txBody>
      </p:sp>
    </p:spTree>
    <p:extLst>
      <p:ext uri="{BB962C8B-B14F-4D97-AF65-F5344CB8AC3E}">
        <p14:creationId xmlns:p14="http://schemas.microsoft.com/office/powerpoint/2010/main" val="2716624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58ED-D078-4D64-8EC0-306E62B1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vs Python – RStudio’s take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0C6E11-EDD2-4318-98BA-480030F11A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87400" y="1820375"/>
            <a:ext cx="10782300" cy="37601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DF0F03-918F-40A4-BD2E-D1C02A1627CF}"/>
              </a:ext>
            </a:extLst>
          </p:cNvPr>
          <p:cNvSpPr txBox="1"/>
          <p:nvPr/>
        </p:nvSpPr>
        <p:spPr>
          <a:xfrm>
            <a:off x="3048000" y="648652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https://pages.rstudio.net/Debunking-the-R-vs-Python-Myth.html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4034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25AA1-1B6C-45F0-80FB-62CDE74F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>
                <a:latin typeface="Consolas" panose="020B0609020204030204" pitchFamily="49" charset="0"/>
              </a:rPr>
              <a:t>tidyverse</a:t>
            </a:r>
            <a:r>
              <a:rPr lang="en-US" dirty="0"/>
              <a:t> approach includes ‘style’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A622A7-23C9-40A1-8B2C-07D67DE6B5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style guide provides great guidelines: </a:t>
            </a:r>
            <a:r>
              <a:rPr lang="en-US" dirty="0">
                <a:hlinkClick r:id="rId3"/>
              </a:rPr>
              <a:t>https://style.tidyverse.org/index.html</a:t>
            </a:r>
            <a:r>
              <a:rPr lang="en-US" dirty="0"/>
              <a:t> </a:t>
            </a:r>
          </a:p>
          <a:p>
            <a:r>
              <a:rPr lang="en-US" dirty="0"/>
              <a:t>It helps others, including your future self, to understand what you have done</a:t>
            </a:r>
          </a:p>
        </p:txBody>
      </p:sp>
    </p:spTree>
    <p:extLst>
      <p:ext uri="{BB962C8B-B14F-4D97-AF65-F5344CB8AC3E}">
        <p14:creationId xmlns:p14="http://schemas.microsoft.com/office/powerpoint/2010/main" val="2403534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C39390-1EE9-407B-9881-7E381289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RStudio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3C4F5-CECF-4316-8178-3F4DCBFF4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9FDDE133-1965-4448-B5CC-2B1AC9CF211B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64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F62BD-5FBF-4BAD-9626-B5ED32A3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F7C42-B325-4A42-80B1-11525FCAB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18"/>
          <a:stretch/>
        </p:blipFill>
        <p:spPr>
          <a:xfrm>
            <a:off x="0" y="0"/>
            <a:ext cx="12192000" cy="65824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436C23-0226-4617-80F1-137CEE5B4D4A}"/>
              </a:ext>
            </a:extLst>
          </p:cNvPr>
          <p:cNvSpPr/>
          <p:nvPr/>
        </p:nvSpPr>
        <p:spPr>
          <a:xfrm>
            <a:off x="54501" y="478395"/>
            <a:ext cx="6552190" cy="6104074"/>
          </a:xfrm>
          <a:prstGeom prst="rect">
            <a:avLst/>
          </a:prstGeom>
          <a:solidFill>
            <a:srgbClr val="CC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R console (this controls 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System Terminal (to run things outside of 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Jobs (We don’t need that right now)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06E093-F436-4CEF-B48C-7BF0B8E79A45}"/>
              </a:ext>
            </a:extLst>
          </p:cNvPr>
          <p:cNvSpPr/>
          <p:nvPr/>
        </p:nvSpPr>
        <p:spPr>
          <a:xfrm>
            <a:off x="6661192" y="466655"/>
            <a:ext cx="5476307" cy="2247970"/>
          </a:xfrm>
          <a:prstGeom prst="rect">
            <a:avLst/>
          </a:prstGeom>
          <a:solidFill>
            <a:srgbClr val="CC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Environment (objects in working memory)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History (previously entered commands)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Connections (database links)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1C71E6-8B35-4AFA-89F9-4E6FBF9EB271}"/>
              </a:ext>
            </a:extLst>
          </p:cNvPr>
          <p:cNvSpPr/>
          <p:nvPr/>
        </p:nvSpPr>
        <p:spPr>
          <a:xfrm>
            <a:off x="6661191" y="2714625"/>
            <a:ext cx="5476307" cy="3867844"/>
          </a:xfrm>
          <a:prstGeom prst="rect">
            <a:avLst/>
          </a:prstGeom>
          <a:solidFill>
            <a:srgbClr val="CC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Files (access scripts, data from your working directory/folder)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Plots (plots appear here)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Packages (load/install packages)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Help (Look up documentation)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Viewer (html output appear here)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5718C6-4A7E-48F0-BD9A-B6810DC37791}"/>
              </a:ext>
            </a:extLst>
          </p:cNvPr>
          <p:cNvSpPr/>
          <p:nvPr/>
        </p:nvSpPr>
        <p:spPr>
          <a:xfrm>
            <a:off x="7452272" y="26360"/>
            <a:ext cx="3825328" cy="402195"/>
          </a:xfrm>
          <a:prstGeom prst="rect">
            <a:avLst/>
          </a:prstGeom>
          <a:solidFill>
            <a:srgbClr val="909738">
              <a:alpha val="2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Helvetica Neue"/>
              </a:rPr>
              <a:t>Load/Close/Create Projects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286A18-F83C-4B2C-AB7D-DE5183C4CAA4}"/>
              </a:ext>
            </a:extLst>
          </p:cNvPr>
          <p:cNvSpPr/>
          <p:nvPr/>
        </p:nvSpPr>
        <p:spPr>
          <a:xfrm>
            <a:off x="809625" y="26360"/>
            <a:ext cx="3825328" cy="402195"/>
          </a:xfrm>
          <a:prstGeom prst="rect">
            <a:avLst/>
          </a:prstGeom>
          <a:solidFill>
            <a:srgbClr val="909738">
              <a:alpha val="2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Helvetica Neue"/>
              </a:rPr>
              <a:t>Create new files/projects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1D7F4F-E377-4C4B-8EAD-CF68DA023122}"/>
              </a:ext>
            </a:extLst>
          </p:cNvPr>
          <p:cNvCxnSpPr>
            <a:stCxn id="9" idx="1"/>
          </p:cNvCxnSpPr>
          <p:nvPr/>
        </p:nvCxnSpPr>
        <p:spPr>
          <a:xfrm flipH="1">
            <a:off x="54501" y="227458"/>
            <a:ext cx="755124" cy="11544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A5E0A7-2918-42B5-8139-81F3F0D9777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1277600" y="227458"/>
            <a:ext cx="642938" cy="1424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5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7672371-3904-4EB9-A30A-5A75D388D58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b="3885"/>
          <a:stretch/>
        </p:blipFill>
        <p:spPr>
          <a:xfrm>
            <a:off x="0" y="0"/>
            <a:ext cx="12192000" cy="65915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ACA808-B974-4153-8CE6-349EBB90EA6D}"/>
              </a:ext>
            </a:extLst>
          </p:cNvPr>
          <p:cNvSpPr/>
          <p:nvPr/>
        </p:nvSpPr>
        <p:spPr>
          <a:xfrm>
            <a:off x="54501" y="478395"/>
            <a:ext cx="6552190" cy="3534805"/>
          </a:xfrm>
          <a:prstGeom prst="rect">
            <a:avLst/>
          </a:prstGeom>
          <a:solidFill>
            <a:srgbClr val="CC0000">
              <a:alpha val="1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Helvetica Neue"/>
              </a:rPr>
              <a:t>This is your ‘editor’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Helvetica Neu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R scripts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… or .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cpp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 code,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sql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rPr>
              <a:t> code,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>
                  <a:lumMod val="75000"/>
                </a:schemeClr>
              </a:solidFill>
              <a:latin typeface="Helvetica Neue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5F9A9E-0C52-4D02-AAD8-C061A14DF775}"/>
              </a:ext>
            </a:extLst>
          </p:cNvPr>
          <p:cNvGrpSpPr/>
          <p:nvPr/>
        </p:nvGrpSpPr>
        <p:grpSpPr>
          <a:xfrm>
            <a:off x="54501" y="4096139"/>
            <a:ext cx="6552190" cy="2495420"/>
            <a:chOff x="54501" y="4096139"/>
            <a:chExt cx="6552190" cy="24954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4A1347-1D9F-4FA2-9358-78172697206D}"/>
                </a:ext>
              </a:extLst>
            </p:cNvPr>
            <p:cNvSpPr/>
            <p:nvPr/>
          </p:nvSpPr>
          <p:spPr>
            <a:xfrm>
              <a:off x="54501" y="4096139"/>
              <a:ext cx="6552190" cy="249542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22CEDE-5CD5-4F87-A18D-29273C584137}"/>
                </a:ext>
              </a:extLst>
            </p:cNvPr>
            <p:cNvSpPr/>
            <p:nvPr/>
          </p:nvSpPr>
          <p:spPr>
            <a:xfrm>
              <a:off x="54501" y="4096139"/>
              <a:ext cx="6552190" cy="2495420"/>
            </a:xfrm>
            <a:prstGeom prst="rect">
              <a:avLst/>
            </a:prstGeom>
            <a:solidFill>
              <a:srgbClr val="CC0000">
                <a:alpha val="1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  <a:latin typeface="Helvetica Neue"/>
                </a:rPr>
                <a:t>This is ‘where you run your code’</a:t>
              </a:r>
            </a:p>
            <a:p>
              <a:endPara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Helvetica Neue"/>
                </a:rPr>
                <a:t>… either directly, like a terminal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solidFill>
                    <a:schemeClr val="accent1">
                      <a:lumMod val="75000"/>
                    </a:schemeClr>
                  </a:solidFill>
                  <a:latin typeface="Helvetica Neue"/>
                </a:rPr>
                <a:t>… or where you see it run if you ‘source’ or ‘run’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chemeClr val="accent1">
                    <a:lumMod val="75000"/>
                  </a:schemeClr>
                </a:solidFill>
                <a:latin typeface="Helvetica Neue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59BF358-C604-4ED7-846F-786A32413778}"/>
              </a:ext>
            </a:extLst>
          </p:cNvPr>
          <p:cNvSpPr/>
          <p:nvPr/>
        </p:nvSpPr>
        <p:spPr>
          <a:xfrm>
            <a:off x="6743895" y="1029938"/>
            <a:ext cx="3825328" cy="402195"/>
          </a:xfrm>
          <a:prstGeom prst="rect">
            <a:avLst/>
          </a:prstGeom>
          <a:solidFill>
            <a:srgbClr val="909738">
              <a:alpha val="2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2"/>
                </a:solidFill>
                <a:latin typeface="Helvetica Neue"/>
              </a:rPr>
              <a:t>Source (run entire script)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17CE2B-A079-438F-88EC-2355F94DB3BD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6204857" y="763497"/>
            <a:ext cx="539038" cy="467539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06ED2D8-7751-4952-9D7A-98B1598FABEE}"/>
              </a:ext>
            </a:extLst>
          </p:cNvPr>
          <p:cNvSpPr/>
          <p:nvPr/>
        </p:nvSpPr>
        <p:spPr>
          <a:xfrm>
            <a:off x="6743895" y="2067016"/>
            <a:ext cx="3825328" cy="402195"/>
          </a:xfrm>
          <a:prstGeom prst="rect">
            <a:avLst/>
          </a:prstGeom>
          <a:solidFill>
            <a:srgbClr val="909738">
              <a:alpha val="2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2"/>
                </a:solidFill>
                <a:latin typeface="Helvetica Neue"/>
              </a:rPr>
              <a:t>run (mark select code, run)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94997E-5F46-4506-9BF2-ACAC57E8B1F2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5542384" y="763497"/>
            <a:ext cx="1201511" cy="150461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9C9C1EC-5018-4EAF-97B5-E0BCFD011049}"/>
              </a:ext>
            </a:extLst>
          </p:cNvPr>
          <p:cNvSpPr/>
          <p:nvPr/>
        </p:nvSpPr>
        <p:spPr>
          <a:xfrm>
            <a:off x="7452272" y="26360"/>
            <a:ext cx="3825328" cy="402195"/>
          </a:xfrm>
          <a:prstGeom prst="rect">
            <a:avLst/>
          </a:prstGeom>
          <a:solidFill>
            <a:srgbClr val="909738">
              <a:alpha val="2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2"/>
                </a:solidFill>
                <a:latin typeface="Helvetica Neue"/>
              </a:rPr>
              <a:t>Project is loaded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4436DB-4CC8-4C1D-8A96-7E5A5B91E3FF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1277600" y="227458"/>
            <a:ext cx="642938" cy="142493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02FC5-DB67-49DF-87D4-1B7B3D9FAA0A}"/>
              </a:ext>
            </a:extLst>
          </p:cNvPr>
          <p:cNvSpPr/>
          <p:nvPr/>
        </p:nvSpPr>
        <p:spPr>
          <a:xfrm>
            <a:off x="7158902" y="3812102"/>
            <a:ext cx="3825328" cy="402195"/>
          </a:xfrm>
          <a:prstGeom prst="rect">
            <a:avLst/>
          </a:prstGeom>
          <a:solidFill>
            <a:srgbClr val="909738">
              <a:alpha val="2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2"/>
                </a:solidFill>
                <a:latin typeface="Helvetica Neue"/>
              </a:rPr>
              <a:t>Organization of project files!</a:t>
            </a:r>
          </a:p>
        </p:txBody>
      </p:sp>
    </p:spTree>
    <p:extLst>
      <p:ext uri="{BB962C8B-B14F-4D97-AF65-F5344CB8AC3E}">
        <p14:creationId xmlns:p14="http://schemas.microsoft.com/office/powerpoint/2010/main" val="180491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6" grpId="0" animBg="1"/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1B08BB1-50D6-47E9-8F2A-0AEEDCC930E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b="3733"/>
          <a:stretch/>
        </p:blipFill>
        <p:spPr>
          <a:xfrm>
            <a:off x="0" y="0"/>
            <a:ext cx="12192000" cy="660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A3BBA8-4ABF-42D0-8A6F-5202CD5D8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50" t="19038" r="36354" b="24938"/>
          <a:stretch/>
        </p:blipFill>
        <p:spPr>
          <a:xfrm>
            <a:off x="4005072" y="1384300"/>
            <a:ext cx="3754628" cy="36997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5A2A7E6-1A8D-4CE3-809B-6BFE60488CB3}"/>
              </a:ext>
            </a:extLst>
          </p:cNvPr>
          <p:cNvSpPr/>
          <p:nvPr/>
        </p:nvSpPr>
        <p:spPr>
          <a:xfrm>
            <a:off x="6343083" y="796000"/>
            <a:ext cx="3825328" cy="402195"/>
          </a:xfrm>
          <a:prstGeom prst="rect">
            <a:avLst/>
          </a:prstGeom>
          <a:solidFill>
            <a:srgbClr val="909738">
              <a:alpha val="2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2"/>
                </a:solidFill>
                <a:latin typeface="Helvetica Neue"/>
              </a:rPr>
              <a:t>Options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8DED081-E33A-4570-96CE-149991866F0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331209" y="997098"/>
            <a:ext cx="2011874" cy="49032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6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61CB77C-C180-4555-BE49-30F6401282E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b="4000"/>
          <a:stretch/>
        </p:blipFill>
        <p:spPr>
          <a:xfrm>
            <a:off x="0" y="0"/>
            <a:ext cx="12192000" cy="65836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1C1A4A-14F1-4CF5-ABB9-F1E327033550}"/>
              </a:ext>
            </a:extLst>
          </p:cNvPr>
          <p:cNvSpPr/>
          <p:nvPr/>
        </p:nvSpPr>
        <p:spPr>
          <a:xfrm>
            <a:off x="4183336" y="1110706"/>
            <a:ext cx="3825328" cy="1499144"/>
          </a:xfrm>
          <a:prstGeom prst="rect">
            <a:avLst/>
          </a:prstGeom>
          <a:solidFill>
            <a:srgbClr val="909738">
              <a:alpha val="2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Helvetica Neue"/>
              </a:rPr>
              <a:t>Dark mode enabled</a:t>
            </a:r>
          </a:p>
          <a:p>
            <a:pPr algn="ctr"/>
            <a:endParaRPr lang="en-US" sz="2000" dirty="0">
              <a:solidFill>
                <a:schemeClr val="accent2"/>
              </a:solidFill>
              <a:latin typeface="Helvetica Neue"/>
            </a:endParaRPr>
          </a:p>
          <a:p>
            <a:pPr algn="ctr"/>
            <a:r>
              <a:rPr lang="en-US" sz="2000" dirty="0">
                <a:solidFill>
                  <a:schemeClr val="accent2"/>
                </a:solidFill>
                <a:latin typeface="Helvetica Neue"/>
              </a:rPr>
              <a:t>(this theme is called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  <a:latin typeface="Helvetica Neue"/>
              </a:rPr>
              <a:t>“Idle Fingers”)</a:t>
            </a:r>
          </a:p>
        </p:txBody>
      </p:sp>
    </p:spTree>
    <p:extLst>
      <p:ext uri="{BB962C8B-B14F-4D97-AF65-F5344CB8AC3E}">
        <p14:creationId xmlns:p14="http://schemas.microsoft.com/office/powerpoint/2010/main" val="298671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C8D29C-436A-4BA2-8E5F-5E827D31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Cheat Sheet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B01C00-EC11-40DD-AE41-C1E11A2D477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248010" y="991647"/>
            <a:ext cx="10943990" cy="58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56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CAA0-6D2B-451D-95A4-7CA668DB1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pic>
        <p:nvPicPr>
          <p:cNvPr id="7" name="Content Placeholder 6" descr="A picture containing bird, parrot&#10;&#10;Description automatically generated">
            <a:extLst>
              <a:ext uri="{FF2B5EF4-FFF2-40B4-BE49-F238E27FC236}">
                <a16:creationId xmlns:a16="http://schemas.microsoft.com/office/drawing/2014/main" id="{DE653541-4CDB-4A8B-98F3-7CE79AEB179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824163" y="1414651"/>
            <a:ext cx="3047748" cy="4571622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378FFA-DD99-4500-ADFD-132F8D08C21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Wickham, Hadley, and Garrett </a:t>
            </a:r>
            <a:r>
              <a:rPr lang="en-US" dirty="0" err="1"/>
              <a:t>Grolemund</a:t>
            </a:r>
            <a:r>
              <a:rPr lang="en-US" dirty="0"/>
              <a:t>. 2017. </a:t>
            </a:r>
            <a:r>
              <a:rPr lang="en-US" i="1" dirty="0"/>
              <a:t>R for data science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ISBN-10: 1491910399</a:t>
            </a:r>
          </a:p>
          <a:p>
            <a:pPr lvl="1"/>
            <a:r>
              <a:rPr lang="en-US" dirty="0"/>
              <a:t>ISBN-13: 978-1491910399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01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C39390-1EE9-407B-9881-7E381289B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‘Base R’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3C4F5-CECF-4316-8178-3F4DCBFF40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1CF43988-C985-4AFF-BCB7-D33E57FEE05B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45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FE293C-6EAA-4308-B4AD-CC0FB215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Copy&amp;Paste</a:t>
            </a:r>
            <a:r>
              <a:rPr lang="en-US" dirty="0"/>
              <a:t> code and its pitfalls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458AC4-3D05-4BD4-A032-E2EC5D5B710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2742664"/>
            <a:ext cx="10782300" cy="3381911"/>
          </a:xfrm>
        </p:spPr>
        <p:txBody>
          <a:bodyPr/>
          <a:lstStyle/>
          <a:p>
            <a:r>
              <a:rPr lang="en-US" dirty="0"/>
              <a:t>Inverted commas can get ‘messed up’ when pasted to websites, into word documents, …</a:t>
            </a:r>
          </a:p>
          <a:p>
            <a:r>
              <a:rPr lang="en-US" sz="24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 '</a:t>
            </a:r>
            <a:r>
              <a:rPr lang="en-US" sz="24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/>
              <a:t>are for entering strings (read: text)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`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/>
              <a:t>has specific purpose in some </a:t>
            </a:r>
            <a:r>
              <a:rPr lang="en-US" dirty="0" err="1"/>
              <a:t>tidyverse</a:t>
            </a:r>
            <a:r>
              <a:rPr lang="en-US" dirty="0"/>
              <a:t> functions (later)</a:t>
            </a:r>
          </a:p>
          <a:p>
            <a:r>
              <a:rPr lang="en-US" sz="24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“</a:t>
            </a:r>
            <a:r>
              <a:rPr lang="en-US" sz="24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/>
              <a:t>is what word/</a:t>
            </a:r>
            <a:r>
              <a:rPr lang="en-US" dirty="0" err="1"/>
              <a:t>powerpoint</a:t>
            </a:r>
            <a:r>
              <a:rPr lang="en-US" dirty="0"/>
              <a:t> make of </a:t>
            </a:r>
            <a:r>
              <a:rPr lang="en-US" sz="2400" dirty="0">
                <a:solidFill>
                  <a:srgbClr val="80808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en-US" sz="2400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/>
              <a:t>automatically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0E36CA-65CE-4072-A436-3CB1A36AC896}"/>
              </a:ext>
            </a:extLst>
          </p:cNvPr>
          <p:cNvSpPr txBox="1">
            <a:spLocks noGrp="1"/>
          </p:cNvSpPr>
          <p:nvPr>
            <p:ph sz="quarter" idx="14"/>
          </p:nvPr>
        </p:nvSpPr>
        <p:spPr>
          <a:xfrm>
            <a:off x="787400" y="1066800"/>
            <a:ext cx="10782300" cy="1846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000FF"/>
                </a:solidFill>
                <a:effectLst/>
              </a:rPr>
              <a:t>vignette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“programming</a:t>
            </a:r>
            <a:r>
              <a:rPr lang="en-US" sz="1800" dirty="0">
                <a:solidFill>
                  <a:srgbClr val="808080"/>
                </a:solidFill>
                <a:effectLst/>
              </a:rPr>
              <a:t>") #this will produce an error</a:t>
            </a:r>
            <a:endParaRPr lang="en-US" dirty="0">
              <a:effectLst/>
            </a:endParaRP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vignette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"programming"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</a:rPr>
              <a:t>#this will work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vignette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'programming'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</a:rPr>
              <a:t>#this will work, too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vignette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`programming`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</a:rPr>
              <a:t>#this won't work either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>
              <a:solidFill>
                <a:srgbClr val="8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54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9803-9E49-4FFE-94FB-31073E52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582110-5D0D-4E89-AF3D-00ED98BA17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 is a calculator</a:t>
            </a:r>
          </a:p>
          <a:p>
            <a:r>
              <a:rPr lang="en-US" dirty="0"/>
              <a:t>You can define variables and work with them</a:t>
            </a:r>
          </a:p>
          <a:p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r>
              <a:rPr lang="en-US" dirty="0"/>
              <a:t> symbol means the command you typed begins here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[1]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means the first value of the command’s results begins here</a:t>
            </a:r>
          </a:p>
          <a:p>
            <a:r>
              <a:rPr lang="en-US" dirty="0"/>
              <a:t>‘</a:t>
            </a:r>
            <a:r>
              <a:rPr lang="en-US" dirty="0">
                <a:solidFill>
                  <a:schemeClr val="accent1"/>
                </a:solidFill>
              </a:rPr>
              <a:t>History</a:t>
            </a:r>
            <a:r>
              <a:rPr lang="en-US" dirty="0"/>
              <a:t>’ tracks your inputs</a:t>
            </a:r>
          </a:p>
          <a:p>
            <a:r>
              <a:rPr lang="en-US" dirty="0"/>
              <a:t>However, not automatically saved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5238C13-80D6-45EE-B7F6-F227D4A7A4E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319728" y="1276350"/>
            <a:ext cx="3378668" cy="2417763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36C6C90-5D20-4B3F-8079-1084B746B242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/>
          <a:stretch>
            <a:fillRect/>
          </a:stretch>
        </p:blipFill>
        <p:spPr>
          <a:xfrm>
            <a:off x="7747621" y="3706813"/>
            <a:ext cx="2522882" cy="2417762"/>
          </a:xfrm>
        </p:spPr>
      </p:pic>
    </p:spTree>
    <p:extLst>
      <p:ext uri="{BB962C8B-B14F-4D97-AF65-F5344CB8AC3E}">
        <p14:creationId xmlns:p14="http://schemas.microsoft.com/office/powerpoint/2010/main" val="315559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F4FE2-03D4-4013-9F67-BD46539E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to know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448383-8EA2-4878-A6E9-74374661A20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</a:t>
            </a:r>
            <a:r>
              <a:rPr lang="en-US" dirty="0"/>
              <a:t> to comment part of a line or the entire line </a:t>
            </a:r>
          </a:p>
          <a:p>
            <a:r>
              <a:rPr lang="en-US" dirty="0"/>
              <a:t>Use the </a:t>
            </a:r>
            <a:r>
              <a:rPr lang="en-US" dirty="0">
                <a:solidFill>
                  <a:schemeClr val="accent1"/>
                </a:solidFill>
              </a:rPr>
              <a:t>STOP</a:t>
            </a:r>
            <a:r>
              <a:rPr lang="en-US" dirty="0"/>
              <a:t> button on top of the console (or CTRL + C) to cancel a command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(if it does not work, you are probably using an experimental package)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C12FCC4-A11B-4FD7-ADC8-2152F8B8A3F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773241" y="1962428"/>
            <a:ext cx="4471642" cy="3476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037EBB-0F0B-4BFC-B903-434FDD2BEC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34" t="45972" r="45547" b="42917"/>
          <a:stretch/>
        </p:blipFill>
        <p:spPr>
          <a:xfrm>
            <a:off x="4577383" y="5838825"/>
            <a:ext cx="6667500" cy="762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9C4E09F-D4F0-4541-9A3E-90FCEC89CECC}"/>
              </a:ext>
            </a:extLst>
          </p:cNvPr>
          <p:cNvSpPr/>
          <p:nvPr/>
        </p:nvSpPr>
        <p:spPr>
          <a:xfrm>
            <a:off x="10591800" y="6124575"/>
            <a:ext cx="812797" cy="4762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0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50F79A-F1C7-4CD6-803B-4ACBB3CB2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along!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FEA14-7629-45B5-9766-463B5575C4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(1) Type the following command into the console.  What does the : operator in R do?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1:17</a:t>
            </a:r>
          </a:p>
          <a:p>
            <a:endParaRPr lang="en-US" dirty="0"/>
          </a:p>
          <a:p>
            <a:r>
              <a:rPr lang="en-US" dirty="0"/>
              <a:t>(2) Type exactly what you see below in the console and then press Return.</a:t>
            </a:r>
          </a:p>
          <a:p>
            <a:pPr algn="ctr"/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str(iris</a:t>
            </a:r>
          </a:p>
          <a:p>
            <a:endParaRPr lang="en-US" dirty="0"/>
          </a:p>
          <a:p>
            <a:r>
              <a:rPr lang="en-US" dirty="0"/>
              <a:t>(3) Then type a right parenthesis and press Return.  What’s happening?</a:t>
            </a:r>
          </a:p>
          <a:p>
            <a:pPr marL="581025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594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3DD3A-837A-4958-B06A-E4E91FDF0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1A5A4C-FC78-4D30-B2CE-559F0101098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1:17</a:t>
            </a:r>
            <a:r>
              <a:rPr lang="en-US" dirty="0"/>
              <a:t> create a vector of integers (‘whole numbers’) from 1 to 17</a:t>
            </a:r>
          </a:p>
          <a:p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str(iris </a:t>
            </a:r>
            <a:r>
              <a:rPr lang="en-US" dirty="0"/>
              <a:t>is an incomplete command</a:t>
            </a:r>
          </a:p>
          <a:p>
            <a:r>
              <a:rPr lang="en-US" dirty="0"/>
              <a:t>R let’s you complete it on the next line</a:t>
            </a:r>
          </a:p>
          <a:p>
            <a:r>
              <a:rPr lang="en-US" dirty="0"/>
              <a:t>IDEs often help you; here RStudio already suggests the closing parenthesis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2AE3730-0382-4BEE-A126-AD362CFDDA4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868612" y="1419225"/>
            <a:ext cx="661987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61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F0B765-54D5-45A4-BD81-F1AA29DA6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completion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9F879-09D8-4113-B0BD-6349D7321A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RStudio helps with auto-completion</a:t>
            </a:r>
          </a:p>
          <a:p>
            <a:r>
              <a:rPr lang="en-US" dirty="0"/>
              <a:t>If you hit ‘tab’, you can see function arguments and help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81D7D8-7E0B-4062-B389-61F023B6333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113421" y="2002791"/>
            <a:ext cx="8130257" cy="1631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72CF71-FE39-469F-AC04-9DB362524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942" y="4987024"/>
            <a:ext cx="680985" cy="43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71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5D5B1-D5A4-4FFC-946C-0D04278D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Objects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6CD82-0499-4235-8296-2B56F3AAEC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&lt;-</a:t>
            </a:r>
            <a:r>
              <a:rPr lang="en-US" dirty="0"/>
              <a:t> assignment operator to store objects as variables (ALT/Option + -)</a:t>
            </a:r>
          </a:p>
          <a:p>
            <a:r>
              <a:rPr lang="en-US" dirty="0"/>
              <a:t>You could also use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dirty="0"/>
              <a:t>, however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&lt;-</a:t>
            </a:r>
            <a:r>
              <a:rPr lang="en-US" dirty="0"/>
              <a:t> is typically used for assigning values to variables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dirty="0"/>
              <a:t> is typically used for specifying parameter values in functions</a:t>
            </a:r>
          </a:p>
          <a:p>
            <a:r>
              <a:rPr lang="en-US" dirty="0"/>
              <a:t>(see </a:t>
            </a:r>
            <a:r>
              <a:rPr lang="en-US" dirty="0">
                <a:hlinkClick r:id="rId3"/>
              </a:rPr>
              <a:t>Tidyverse Style Guide</a:t>
            </a:r>
            <a:r>
              <a:rPr lang="en-US" dirty="0"/>
              <a:t>)</a:t>
            </a:r>
          </a:p>
          <a:p>
            <a:r>
              <a:rPr lang="en-US" dirty="0"/>
              <a:t>Enter the variable name to display its contents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14AFAF-5F64-4BB9-BDC9-FBED5966DF0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7620662" y="1970864"/>
            <a:ext cx="3543565" cy="3459196"/>
          </a:xfrm>
        </p:spPr>
      </p:pic>
    </p:spTree>
    <p:extLst>
      <p:ext uri="{BB962C8B-B14F-4D97-AF65-F5344CB8AC3E}">
        <p14:creationId xmlns:p14="http://schemas.microsoft.com/office/powerpoint/2010/main" val="168463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1175976-1B37-4437-8559-87B33E32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B5E56-7351-4F81-BBD2-1B6A3737B1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Variables appear in the Environment pane after assignment</a:t>
            </a:r>
          </a:p>
          <a:p>
            <a:r>
              <a:rPr lang="en-US" dirty="0"/>
              <a:t>Variable names must:</a:t>
            </a:r>
          </a:p>
          <a:p>
            <a:pPr lvl="1"/>
            <a:r>
              <a:rPr lang="en-US" dirty="0"/>
              <a:t>Begin with a letter (or a period, if you want to hide it)</a:t>
            </a:r>
          </a:p>
          <a:p>
            <a:pPr lvl="1"/>
            <a:r>
              <a:rPr lang="en-US" dirty="0"/>
              <a:t>Only contain letters, digits, periods, and underscores</a:t>
            </a:r>
          </a:p>
          <a:p>
            <a:pPr lvl="1"/>
            <a:r>
              <a:rPr lang="en-US" dirty="0"/>
              <a:t>Reserved words in R cannot be used (e.g., TRUE)</a:t>
            </a:r>
          </a:p>
          <a:p>
            <a:pPr lvl="1"/>
            <a:r>
              <a:rPr lang="en-US" dirty="0"/>
              <a:t>Constants should not be overwritten (e.g., pi)</a:t>
            </a:r>
          </a:p>
          <a:p>
            <a:r>
              <a:rPr lang="en-US" dirty="0"/>
              <a:t>Think about a coherent naming scheme and use underscores `</a:t>
            </a:r>
            <a:r>
              <a:rPr lang="en-US" dirty="0">
                <a:solidFill>
                  <a:schemeClr val="accent1"/>
                </a:solidFill>
              </a:rPr>
              <a:t>_</a:t>
            </a:r>
            <a:r>
              <a:rPr lang="en-US" dirty="0"/>
              <a:t>` to replace spaces </a:t>
            </a:r>
            <a:br>
              <a:rPr lang="en-US" dirty="0"/>
            </a:br>
            <a:r>
              <a:rPr lang="en-US" dirty="0"/>
              <a:t>(e.g.,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sales_monthly_USD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CBA0D1-CF36-40C1-81FC-DC0C3E29E96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910136" y="2389580"/>
            <a:ext cx="4964617" cy="26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7990178-2920-4CEF-9DC9-53C4FF23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B5E56-7351-4F81-BBD2-1B6A3737B1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When assigning strings, put it in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‘’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“ ”</a:t>
            </a:r>
          </a:p>
          <a:p>
            <a:r>
              <a:rPr lang="en-US" dirty="0"/>
              <a:t>Like Linux, R is case sensitive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ls()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list all object names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rm()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remove objects</a:t>
            </a:r>
          </a:p>
          <a:p>
            <a:r>
              <a:rPr lang="en-US" dirty="0"/>
              <a:t>R lets you reassign objects with out warning (i.e. it overwrites variables)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58E3BC4-CCDB-432C-A700-440AB4C0A88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7239317" y="2086927"/>
            <a:ext cx="4306253" cy="32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2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6B9C-2933-4771-8CF2-0A6D4DD8D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5FDA0-A5FE-4CEF-8EE9-6265916455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R for Data Science     	</a:t>
            </a:r>
            <a:r>
              <a:rPr lang="pt-BR" dirty="0">
                <a:hlinkClick r:id="rId3"/>
              </a:rPr>
              <a:t>https://r4ds.had.co.nz</a:t>
            </a:r>
            <a:r>
              <a:rPr lang="pt-BR" dirty="0"/>
              <a:t>  </a:t>
            </a:r>
          </a:p>
          <a:p>
            <a:r>
              <a:rPr lang="pt-BR" dirty="0"/>
              <a:t>DataCamp 			</a:t>
            </a:r>
            <a:r>
              <a:rPr lang="pt-BR" dirty="0">
                <a:hlinkClick r:id="rId4"/>
              </a:rPr>
              <a:t>https://datacamp.com</a:t>
            </a:r>
            <a:r>
              <a:rPr lang="pt-BR" dirty="0"/>
              <a:t> </a:t>
            </a:r>
          </a:p>
          <a:p>
            <a:r>
              <a:rPr lang="pt-BR" dirty="0"/>
              <a:t>Cheatsheets 		</a:t>
            </a:r>
            <a:r>
              <a:rPr lang="pt-BR" dirty="0">
                <a:hlinkClick r:id="rId5"/>
              </a:rPr>
              <a:t>https://rstudio.com/resources/cheatsheets</a:t>
            </a:r>
            <a:r>
              <a:rPr lang="pt-BR" dirty="0"/>
              <a:t> </a:t>
            </a:r>
          </a:p>
          <a:p>
            <a:r>
              <a:rPr lang="pt-BR" dirty="0"/>
              <a:t>The tidyverse 		</a:t>
            </a:r>
            <a:r>
              <a:rPr lang="pt-BR" dirty="0">
                <a:hlinkClick r:id="rId6"/>
              </a:rPr>
              <a:t>https://tidyverse.org</a:t>
            </a:r>
            <a:r>
              <a:rPr lang="pt-BR" dirty="0"/>
              <a:t> </a:t>
            </a:r>
          </a:p>
          <a:p>
            <a:endParaRPr lang="pt-BR" dirty="0"/>
          </a:p>
          <a:p>
            <a:r>
              <a:rPr lang="pt-BR" dirty="0"/>
              <a:t>More books? Check the “Use R!” series from Springer. From (my) marketing perspective, this one is quite nice:</a:t>
            </a:r>
          </a:p>
          <a:p>
            <a:pPr lvl="1"/>
            <a:r>
              <a:rPr lang="en-US" dirty="0"/>
              <a:t>Chapman, Chris, and Elea McDonnell </a:t>
            </a:r>
            <a:r>
              <a:rPr lang="en-US" dirty="0" err="1"/>
              <a:t>Feit</a:t>
            </a:r>
            <a:r>
              <a:rPr lang="en-US" dirty="0"/>
              <a:t>. 2019. </a:t>
            </a:r>
            <a:r>
              <a:rPr lang="en-US" i="1" dirty="0"/>
              <a:t>R for marketing research and analytics</a:t>
            </a:r>
            <a:r>
              <a:rPr lang="en-US" dirty="0"/>
              <a:t>. </a:t>
            </a:r>
          </a:p>
          <a:p>
            <a:pPr lvl="2"/>
            <a:r>
              <a:rPr lang="pt-BR" dirty="0"/>
              <a:t>ISBN-10: 3030143155 </a:t>
            </a:r>
          </a:p>
          <a:p>
            <a:pPr lvl="2"/>
            <a:r>
              <a:rPr lang="pt-BR" dirty="0"/>
              <a:t>ISBN-13: 978-3030143152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22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F67AD26-786D-4036-A5BF-9F366AC4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DF9C58-2351-457A-B2DC-0E7597B5D43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81025" indent="-457200">
              <a:buFont typeface="+mj-lt"/>
              <a:buAutoNum type="arabicPeriod"/>
            </a:pPr>
            <a:r>
              <a:rPr lang="en-US" dirty="0"/>
              <a:t>Create a vector of integers from 1 to 50 </a:t>
            </a:r>
            <a:br>
              <a:rPr lang="en-US" dirty="0"/>
            </a:br>
            <a:r>
              <a:rPr lang="en-US" dirty="0"/>
              <a:t>Call it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integer_vector_50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581025" indent="-457200">
              <a:buFont typeface="+mj-lt"/>
              <a:buAutoNum type="arabicPeriod"/>
            </a:pPr>
            <a:r>
              <a:rPr lang="en-US" dirty="0"/>
              <a:t>Use the function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c() </a:t>
            </a:r>
            <a:r>
              <a:rPr lang="en-US" dirty="0"/>
              <a:t>to create a separate two-element vector consisting of 0 and 1 by typing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c(0,1)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en-US" dirty="0"/>
            </a:br>
            <a:r>
              <a:rPr lang="en-US" dirty="0"/>
              <a:t>Call it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logical_vector_2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 marL="581025" indent="-457200">
              <a:buFont typeface="+mj-lt"/>
              <a:buAutoNum type="arabicPeriod"/>
            </a:pPr>
            <a:r>
              <a:rPr lang="en-US" dirty="0"/>
              <a:t>Multiply the two vectors </a:t>
            </a:r>
          </a:p>
          <a:p>
            <a:pPr marL="581025" indent="-45720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Explain what happens</a:t>
            </a:r>
          </a:p>
          <a:p>
            <a:pPr marL="581025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82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F9023F4-39F8-4042-B4DF-1017F6DA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3C9348-27F6-4CE3-8DDB-E78DAD5145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4029075"/>
            <a:ext cx="10782300" cy="2095500"/>
          </a:xfrm>
        </p:spPr>
        <p:txBody>
          <a:bodyPr/>
          <a:lstStyle/>
          <a:p>
            <a:r>
              <a:rPr lang="en-US" dirty="0"/>
              <a:t>R computes element-wise product, recycling vectors to match dimensions (i.e.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binary_vector_2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is repeated 25 times in order)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A214C-1254-45C4-B53E-44B7BE51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199" y="1005212"/>
            <a:ext cx="9178709" cy="21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730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7990178-2920-4CEF-9DC9-53C4FF23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B5E56-7351-4F81-BBD2-1B6A3737B1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Note: recycling a vector of length 2 to match a vector of length 50 is no problem</a:t>
            </a:r>
          </a:p>
          <a:p>
            <a:r>
              <a:rPr lang="en-US" dirty="0"/>
              <a:t>However, you will see a warning if dimensions don’t match (here: lengths 51 and 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C2D5EC-1302-4D3D-9783-23C15583DF4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947573" y="1852179"/>
            <a:ext cx="10461954" cy="19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42D8C70-0682-47C3-A6DA-0D3E0591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2D2B2-5D5A-48FB-8A61-F485E737EC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Type the function name and enter value(s)/data in the parentheses</a:t>
            </a:r>
          </a:p>
          <a:p>
            <a:r>
              <a:rPr lang="en-US" dirty="0"/>
              <a:t>Data passed into a function is called the function’s </a:t>
            </a:r>
            <a:r>
              <a:rPr lang="en-US" i="1" dirty="0">
                <a:solidFill>
                  <a:schemeClr val="accent1"/>
                </a:solidFill>
              </a:rPr>
              <a:t>argument</a:t>
            </a:r>
          </a:p>
          <a:p>
            <a:pPr lvl="1"/>
            <a:r>
              <a:rPr lang="en-US" i="1" dirty="0">
                <a:solidFill>
                  <a:schemeClr val="accent1"/>
                </a:solidFill>
              </a:rPr>
              <a:t>Arguments</a:t>
            </a:r>
            <a:r>
              <a:rPr lang="en-US" dirty="0"/>
              <a:t> can be results from another function</a:t>
            </a:r>
          </a:p>
          <a:p>
            <a:pPr lvl="1"/>
            <a:r>
              <a:rPr lang="en-US" dirty="0"/>
              <a:t>Use = to specify names of arguments, otherwise you need to follow the order of arguments specified by the function</a:t>
            </a:r>
          </a:p>
          <a:p>
            <a:pPr lvl="1"/>
            <a:r>
              <a:rPr lang="en-US" dirty="0"/>
              <a:t>Some arguments are optional, others are not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219CDC-73BF-4FE2-AE32-15FB15AFB64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910691" y="2446249"/>
            <a:ext cx="6196743" cy="25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5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35CAA-1976-493A-ADC7-683A4FF98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Functions’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7E2E-1238-49C3-B41E-666AC4DF08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When using named arguments, you need to specify names correctly</a:t>
            </a:r>
          </a:p>
          <a:p>
            <a:r>
              <a:rPr lang="en-US" dirty="0"/>
              <a:t>Use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args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look up a functions’ arguments</a:t>
            </a:r>
          </a:p>
          <a:p>
            <a:r>
              <a:rPr lang="en-US" dirty="0"/>
              <a:t>If not specified by name, R matches values to arguments in the function by order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0CF3B3-3ACB-4527-A055-CFB52C2F693D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910691" y="2761562"/>
            <a:ext cx="6196743" cy="18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0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D03CC9-ED9F-4F9C-961D-1EF96D8C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F15B08-C5F9-47C9-9E15-FDC66D4133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details for specific function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help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</a:rPr>
              <a:t>sqrt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</a:rPr>
              <a:t># </a:t>
            </a:r>
            <a:r>
              <a:rPr lang="en-US" sz="1800" dirty="0">
                <a:solidFill>
                  <a:srgbClr val="000000"/>
                </a:solidFill>
                <a:effectLst/>
              </a:rPr>
              <a:t>OR </a:t>
            </a:r>
          </a:p>
          <a:p>
            <a:r>
              <a:rPr lang="en-US" sz="1800" b="1" dirty="0">
                <a:solidFill>
                  <a:srgbClr val="000080"/>
                </a:solidFill>
                <a:effectLst/>
              </a:rPr>
              <a:t>?</a:t>
            </a:r>
            <a:r>
              <a:rPr lang="en-US" sz="1800" dirty="0">
                <a:solidFill>
                  <a:srgbClr val="8000FF"/>
                </a:solidFill>
                <a:effectLst/>
              </a:rPr>
              <a:t>sqrt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>
              <a:solidFill>
                <a:srgbClr val="008000"/>
              </a:solidFill>
              <a:effectLst/>
            </a:endParaRP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examples for said function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example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00FF"/>
                </a:solidFill>
                <a:effectLst/>
              </a:rPr>
              <a:t>sqrt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search help documentation if you forget the function’s name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b="1" dirty="0">
                <a:solidFill>
                  <a:srgbClr val="000080"/>
                </a:solidFill>
                <a:effectLst/>
              </a:rPr>
              <a:t>??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sqr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6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065BF9-C951-4EDA-BCFD-6DD149126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help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0FF29-DA12-4B09-A6A3-E75DA7688D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000" dirty="0"/>
              <a:t>Google</a:t>
            </a:r>
          </a:p>
          <a:p>
            <a:r>
              <a:rPr lang="en-US" sz="2000" dirty="0">
                <a:hlinkClick r:id="rId3"/>
              </a:rPr>
              <a:t>https://stackoverflow.com</a:t>
            </a:r>
            <a:r>
              <a:rPr lang="en-US" sz="2000" dirty="0"/>
              <a:t> is a great resource!</a:t>
            </a:r>
          </a:p>
          <a:p>
            <a:pPr lvl="1"/>
            <a:r>
              <a:rPr lang="en-US" sz="1600" dirty="0"/>
              <a:t>However, it is </a:t>
            </a:r>
            <a:r>
              <a:rPr lang="en-US" sz="1600" i="1" dirty="0">
                <a:solidFill>
                  <a:schemeClr val="accent1"/>
                </a:solidFill>
              </a:rPr>
              <a:t>NOT</a:t>
            </a:r>
            <a:r>
              <a:rPr lang="en-US" sz="1600" dirty="0"/>
              <a:t> a platform to get help with your homework</a:t>
            </a:r>
          </a:p>
          <a:p>
            <a:pPr lvl="1"/>
            <a:r>
              <a:rPr lang="en-US" sz="1600" dirty="0"/>
              <a:t>Also, make sure to use the search function. The community really doesn’t like if you re-ask a question</a:t>
            </a:r>
          </a:p>
          <a:p>
            <a:r>
              <a:rPr lang="en-US" sz="2000" dirty="0"/>
              <a:t>For RStudio and </a:t>
            </a:r>
            <a:r>
              <a:rPr lang="en-US" sz="2000" dirty="0" err="1"/>
              <a:t>tidyverse</a:t>
            </a:r>
            <a:r>
              <a:rPr lang="en-US" sz="2000" dirty="0"/>
              <a:t> related questions, see </a:t>
            </a:r>
            <a:r>
              <a:rPr lang="en-US" sz="2000" dirty="0">
                <a:hlinkClick r:id="rId4"/>
              </a:rPr>
              <a:t>https://community.rstudio.com/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CADB27-E617-4581-B518-9BFFC7F9ED2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/>
          <a:stretch>
            <a:fillRect/>
          </a:stretch>
        </p:blipFill>
        <p:spPr>
          <a:xfrm>
            <a:off x="6641643" y="1276350"/>
            <a:ext cx="4734839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5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81025" indent="-457200">
              <a:buAutoNum type="arabicParenBoth"/>
            </a:pPr>
            <a:r>
              <a:rPr lang="en-US" dirty="0"/>
              <a:t>Look at documentation for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quantile</a:t>
            </a:r>
            <a:r>
              <a:rPr lang="en-US" dirty="0"/>
              <a:t> function.  </a:t>
            </a:r>
          </a:p>
          <a:p>
            <a:pPr marL="581025" indent="-457200">
              <a:buAutoNum type="arabicParenBoth"/>
            </a:pPr>
            <a:r>
              <a:rPr lang="en-US" dirty="0"/>
              <a:t>What does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na.rm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argument do? (how do you figure this out?)</a:t>
            </a:r>
          </a:p>
          <a:p>
            <a:pPr marL="581025" indent="-457200">
              <a:buAutoNum type="arabicParenBoth"/>
            </a:pPr>
            <a:r>
              <a:rPr lang="en-US" dirty="0"/>
              <a:t>Use the quantile function to find the </a:t>
            </a:r>
            <a:r>
              <a:rPr lang="en-US" dirty="0">
                <a:solidFill>
                  <a:srgbClr val="0070C0"/>
                </a:solidFill>
              </a:rPr>
              <a:t>25th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75th</a:t>
            </a:r>
            <a:r>
              <a:rPr lang="en-US" dirty="0"/>
              <a:t> percentiles of the integers </a:t>
            </a:r>
            <a:r>
              <a:rPr lang="en-US" dirty="0">
                <a:solidFill>
                  <a:srgbClr val="0070C0"/>
                </a:solidFill>
              </a:rPr>
              <a:t>1</a:t>
            </a:r>
            <a:r>
              <a:rPr lang="en-US" dirty="0"/>
              <a:t> through </a:t>
            </a:r>
            <a:r>
              <a:rPr lang="en-US" dirty="0">
                <a:solidFill>
                  <a:srgbClr val="0070C0"/>
                </a:solidFill>
              </a:rPr>
              <a:t>150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2903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30B5D-8C58-4BFB-B693-677E903B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960E68-A680-4091-A61C-568DAF71EC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2914650"/>
            <a:ext cx="10782300" cy="3209925"/>
          </a:xfrm>
        </p:spPr>
        <p:txBody>
          <a:bodyPr/>
          <a:lstStyle/>
          <a:p>
            <a:r>
              <a:rPr lang="en-US" dirty="0"/>
              <a:t>Either type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quantile</a:t>
            </a:r>
            <a:r>
              <a:rPr lang="en-US" dirty="0"/>
              <a:t> and TAB for the tooltip, or type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?quantile </a:t>
            </a:r>
            <a:r>
              <a:rPr lang="en-US" dirty="0"/>
              <a:t>in order to find out what arguments 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02C501-9B74-4CEE-9DAC-566D6EC01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2" y="1028699"/>
            <a:ext cx="6888539" cy="1595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02D40-6C46-42D5-9406-4406FC4C3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078" y="1028698"/>
            <a:ext cx="3834625" cy="1595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EDEB09-0B9B-4431-B790-1B850B7BD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686" y="2929749"/>
            <a:ext cx="784201" cy="49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3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Place code in a script to save for later use/editing/additions</a:t>
            </a:r>
          </a:p>
          <a:p>
            <a:r>
              <a:rPr lang="en-US" dirty="0"/>
              <a:t>Open a new script by going to </a:t>
            </a:r>
            <a:r>
              <a:rPr lang="en-US" dirty="0">
                <a:solidFill>
                  <a:schemeClr val="accent1"/>
                </a:solidFill>
              </a:rPr>
              <a:t>File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New File</a:t>
            </a:r>
            <a:r>
              <a:rPr lang="en-US" dirty="0">
                <a:sym typeface="Wingdings" panose="05000000000000000000" pitchFamily="2" charset="2"/>
              </a:rPr>
              <a:t>  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R Script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Different ways to run code in a script</a:t>
            </a:r>
          </a:p>
          <a:p>
            <a:pPr lvl="1"/>
            <a:r>
              <a:rPr lang="en-US" dirty="0"/>
              <a:t>Clicking the Run button to execute the line of code the cursor is on (or the line(s) of code that you highlighted)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CTRL + Enter </a:t>
            </a:r>
            <a:r>
              <a:rPr lang="en-US" dirty="0"/>
              <a:t>to run the line(s) of code that’s highlighted or that the cursor is on</a:t>
            </a:r>
          </a:p>
          <a:p>
            <a:pPr lvl="1"/>
            <a:r>
              <a:rPr lang="en-US" dirty="0"/>
              <a:t>Run the entire script by pressing the Source button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4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45B39-7535-4389-99FA-F787492F9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B8565-C3C7-48FD-9B44-A97AA2C8928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 will work in pairs … quite a bit</a:t>
            </a:r>
          </a:p>
          <a:p>
            <a:r>
              <a:rPr lang="en-US" dirty="0"/>
              <a:t>I will try to match more and less experienced participants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467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81566AC-656D-4091-A036-0B99D9D19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directory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8315FB7-D744-4D86-BC51-C683008327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getwd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find out what you current working directory is, and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setwd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change it</a:t>
            </a:r>
          </a:p>
          <a:p>
            <a:r>
              <a:rPr lang="en-US" dirty="0"/>
              <a:t>If you work with an RStudio project, the working directory is equal to your project folder/directory</a:t>
            </a:r>
          </a:p>
          <a:p>
            <a:r>
              <a:rPr lang="en-US" dirty="0"/>
              <a:t>If you don’t have a project open, it is usually your home directory/folder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23D8362-C068-41D6-A6E1-D19925C79A8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1820862" y="1504156"/>
            <a:ext cx="87153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4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Everything we’ve discussed so far is considered “base R”, which means we do not require additional capabilities to use these functions</a:t>
            </a:r>
          </a:p>
          <a:p>
            <a:r>
              <a:rPr lang="en-US" dirty="0"/>
              <a:t>Packages are collections of custom functions and objects that extend the capabilities of base R</a:t>
            </a:r>
          </a:p>
          <a:p>
            <a:r>
              <a:rPr lang="en-US" dirty="0"/>
              <a:t>Examples of packages you may have seen already: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dplyr</a:t>
            </a:r>
            <a:r>
              <a:rPr lang="en-US" dirty="0"/>
              <a:t> (useful for data manipulation)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ggplot2</a:t>
            </a:r>
            <a:r>
              <a:rPr lang="en-US" dirty="0"/>
              <a:t> (useful for visualization)</a:t>
            </a:r>
          </a:p>
        </p:txBody>
      </p:sp>
    </p:spTree>
    <p:extLst>
      <p:ext uri="{BB962C8B-B14F-4D97-AF65-F5344CB8AC3E}">
        <p14:creationId xmlns:p14="http://schemas.microsoft.com/office/powerpoint/2010/main" val="41935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F5F58-A837-4968-A720-8BD1C86F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installation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044BE-37BB-4413-9FB0-03CB2CB762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-1" y="1066800"/>
            <a:ext cx="8620126" cy="5384800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install packages from CRAN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install.packages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</a:rPr>
              <a:t>packagename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install.packages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(c(</a:t>
            </a:r>
            <a:r>
              <a:rPr lang="en-US" sz="1800" dirty="0">
                <a:solidFill>
                  <a:srgbClr val="808080"/>
                </a:solidFill>
                <a:effectLst/>
              </a:rPr>
              <a:t>“pack1“,“pack2“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))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install packages from Bioconductor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source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u="sng" dirty="0">
                <a:solidFill>
                  <a:srgbClr val="808080"/>
                </a:solidFill>
                <a:effectLst/>
              </a:rPr>
              <a:t>http://bioconductor.org/</a:t>
            </a:r>
            <a:r>
              <a:rPr lang="en-US" sz="1800" u="sng" dirty="0" err="1">
                <a:solidFill>
                  <a:srgbClr val="808080"/>
                </a:solidFill>
                <a:effectLst/>
              </a:rPr>
              <a:t>biocLite.R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 </a:t>
            </a:r>
            <a:r>
              <a:rPr lang="en-US" sz="1800" dirty="0">
                <a:solidFill>
                  <a:srgbClr val="008000"/>
                </a:solidFill>
                <a:effectLst/>
              </a:rPr>
              <a:t># only 1st time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biocLite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</a:rPr>
              <a:t># only 1st time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biocLite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</a:rPr>
              <a:t>packagename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install packages from GitHub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install.packages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</a:rPr>
              <a:t>devtools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</a:rPr>
              <a:t># only 1st time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devtools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::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install_github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"username/</a:t>
            </a:r>
            <a:r>
              <a:rPr lang="en-US" sz="1800" dirty="0" err="1">
                <a:solidFill>
                  <a:srgbClr val="808080"/>
                </a:solidFill>
                <a:effectLst/>
              </a:rPr>
              <a:t>packagename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#package manager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install.packages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</a:rPr>
              <a:t>pacman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</a:rPr>
              <a:t># only 1st time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p_load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packagename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332F93-5C78-477B-8F93-48FF85B27C9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753475" y="1276349"/>
            <a:ext cx="3362325" cy="4848225"/>
          </a:xfrm>
        </p:spPr>
        <p:txBody>
          <a:bodyPr/>
          <a:lstStyle/>
          <a:p>
            <a:r>
              <a:rPr lang="en-US" dirty="0"/>
              <a:t>Installing from </a:t>
            </a:r>
            <a:r>
              <a:rPr lang="en-US" dirty="0" err="1"/>
              <a:t>Github</a:t>
            </a:r>
            <a:r>
              <a:rPr lang="en-US" dirty="0"/>
              <a:t> may require you to be able to compile (</a:t>
            </a:r>
            <a:r>
              <a:rPr lang="en-US" dirty="0" err="1"/>
              <a:t>Rtools</a:t>
            </a:r>
            <a:r>
              <a:rPr lang="en-US" dirty="0"/>
              <a:t> in Windows, CLI+GF8.2 in OSX)</a:t>
            </a:r>
          </a:p>
          <a:p>
            <a:r>
              <a:rPr lang="en-US" dirty="0"/>
              <a:t>I like </a:t>
            </a:r>
            <a:r>
              <a:rPr lang="en-US" dirty="0" err="1"/>
              <a:t>pacman</a:t>
            </a:r>
            <a:r>
              <a:rPr lang="en-US" dirty="0"/>
              <a:t> (a package manager, which itself is a package), but you can just use </a:t>
            </a:r>
            <a:r>
              <a:rPr lang="en-US" dirty="0" err="1"/>
              <a:t>install.packages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74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5E798A-EBFE-4C6E-B809-942BC6B74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install the following package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99F9C9-C4E9-40F8-AC2E-9D5FD445048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nycflights13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It contains a popular dataset used in R teaching</a:t>
            </a:r>
          </a:p>
          <a:p>
            <a:r>
              <a:rPr lang="en-US" dirty="0">
                <a:solidFill>
                  <a:schemeClr val="tx1"/>
                </a:solidFill>
              </a:rPr>
              <a:t>We might use it later on</a:t>
            </a:r>
          </a:p>
        </p:txBody>
      </p:sp>
    </p:spTree>
    <p:extLst>
      <p:ext uri="{BB962C8B-B14F-4D97-AF65-F5344CB8AC3E}">
        <p14:creationId xmlns:p14="http://schemas.microsoft.com/office/powerpoint/2010/main" val="34237069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FC268E8-CE87-48FF-B245-B5187276A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914B2B-D5B0-49AB-B470-C1475A1A5C2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install.packages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dirty="0">
                <a:solidFill>
                  <a:srgbClr val="009F5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"nycflights13"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0604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Installing packages simply downloads them onto your hard drive. If you install from </a:t>
            </a:r>
            <a:r>
              <a:rPr lang="en-US" dirty="0" err="1"/>
              <a:t>Github</a:t>
            </a:r>
            <a:r>
              <a:rPr lang="en-US" dirty="0"/>
              <a:t>, code will be downloaded, compiled and then copied to your package folder.</a:t>
            </a:r>
          </a:p>
          <a:p>
            <a:r>
              <a:rPr lang="en-US" dirty="0"/>
              <a:t>Now you can load these packages </a:t>
            </a:r>
          </a:p>
          <a:p>
            <a:r>
              <a:rPr lang="en-US" dirty="0"/>
              <a:t>Keep in mind</a:t>
            </a:r>
          </a:p>
          <a:p>
            <a:pPr lvl="1"/>
            <a:r>
              <a:rPr lang="en-US" dirty="0"/>
              <a:t>You only need to install a package once (assuming the package hasn’t changed).</a:t>
            </a:r>
          </a:p>
          <a:p>
            <a:pPr lvl="1"/>
            <a:r>
              <a:rPr lang="en-US" dirty="0"/>
              <a:t>You need to load a package every time you start an RStudio session.</a:t>
            </a:r>
          </a:p>
        </p:txBody>
      </p:sp>
    </p:spTree>
    <p:extLst>
      <p:ext uri="{BB962C8B-B14F-4D97-AF65-F5344CB8AC3E}">
        <p14:creationId xmlns:p14="http://schemas.microsoft.com/office/powerpoint/2010/main" val="2185472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177EDF5-BD0A-4674-887D-C49EAABA4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packages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0C6D67F-BFC6-4882-858A-6C397E9B37E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load the package to use in the current R session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library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tidyverse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require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tidyverse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008000"/>
                </a:solidFill>
                <a:effectLst/>
              </a:rPr>
              <a:t># meant to be used within functions 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use a function from a package without loading the package or when the same function name appears in several packages</a:t>
            </a:r>
            <a:r>
              <a:rPr lang="en-US" sz="1800" dirty="0"/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stringr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::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str_detect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provides details regarding contents of a package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help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package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</a:rPr>
              <a:t>tidyr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list vignettes available for a specific package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vignette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package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dirty="0" err="1">
                <a:solidFill>
                  <a:srgbClr val="808080"/>
                </a:solidFill>
                <a:effectLst/>
              </a:rPr>
              <a:t>tidyr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view specific vignette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vignette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"</a:t>
            </a:r>
            <a:r>
              <a:rPr lang="en-US" sz="1800" dirty="0">
                <a:solidFill>
                  <a:srgbClr val="000000"/>
                </a:solidFill>
                <a:effectLst/>
              </a:rPr>
              <a:t>programming</a:t>
            </a:r>
            <a:r>
              <a:rPr lang="en-US" sz="1800" dirty="0">
                <a:solidFill>
                  <a:srgbClr val="808080"/>
                </a:solidFill>
                <a:effectLst/>
              </a:rPr>
              <a:t>")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411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Warnings when loading packages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3B1703A-C73C-4EF8-A0FB-EE405DD796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this case: mostly harmless; however, there </a:t>
            </a:r>
            <a:r>
              <a:rPr lang="en-US" i="1" dirty="0"/>
              <a:t>are</a:t>
            </a:r>
            <a:r>
              <a:rPr lang="en-US" dirty="0"/>
              <a:t> ‘conflicts’: The function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filter() </a:t>
            </a:r>
            <a:r>
              <a:rPr lang="en-US" dirty="0"/>
              <a:t>is included in the package </a:t>
            </a:r>
            <a:r>
              <a:rPr lang="en-US" dirty="0" err="1">
                <a:solidFill>
                  <a:schemeClr val="accent1"/>
                </a:solidFill>
              </a:rPr>
              <a:t>dplyr</a:t>
            </a:r>
            <a:r>
              <a:rPr lang="en-US" dirty="0"/>
              <a:t> AND the package </a:t>
            </a:r>
            <a:r>
              <a:rPr lang="en-US" dirty="0">
                <a:solidFill>
                  <a:schemeClr val="accent1"/>
                </a:solidFill>
              </a:rPr>
              <a:t>stats</a:t>
            </a:r>
          </a:p>
          <a:p>
            <a:r>
              <a:rPr lang="en-US" dirty="0">
                <a:solidFill>
                  <a:schemeClr val="tx1"/>
                </a:solidFill>
              </a:rPr>
              <a:t>It makes sense to be specific, i.e. use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dplyr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::filter</a:t>
            </a:r>
            <a:r>
              <a:rPr lang="en-US" dirty="0">
                <a:solidFill>
                  <a:schemeClr val="tx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stats::filter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It’s PACKAGENAME::FUNCTIONNAME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5E7B6F57-F4FC-4E52-A846-2799EDE6E296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2219626" y="1648793"/>
            <a:ext cx="7917847" cy="2339626"/>
          </a:xfrm>
        </p:spPr>
      </p:pic>
    </p:spTree>
    <p:extLst>
      <p:ext uri="{BB962C8B-B14F-4D97-AF65-F5344CB8AC3E}">
        <p14:creationId xmlns:p14="http://schemas.microsoft.com/office/powerpoint/2010/main" val="181703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2D5C95-A2A1-40BA-8F39-B93E8D9F4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6ACC3C-8131-46DB-990A-14525050E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F9EC0C8E-A8C3-453B-AFAC-B38EBA494F85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84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D85880-7940-4B38-AA40-53D6165F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Atomic vectors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0EB73A-9C15-4EDB-824A-4BDC57C2DE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1d vectors of a single data type</a:t>
            </a:r>
          </a:p>
          <a:p>
            <a:r>
              <a:rPr lang="en-US" dirty="0"/>
              <a:t>Most simple data structure in R</a:t>
            </a:r>
          </a:p>
          <a:p>
            <a:r>
              <a:rPr lang="en-US" dirty="0"/>
              <a:t>Use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is.vector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  <a:r>
              <a:rPr lang="en-US" dirty="0"/>
              <a:t>to test if an object is an atomic vector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D345A7-E4BE-4470-A6AF-6D60770D3873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482373" y="2431503"/>
            <a:ext cx="5053379" cy="253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09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683693519"/>
              </p:ext>
            </p:extLst>
          </p:nvPr>
        </p:nvGraphicFramePr>
        <p:xfrm>
          <a:off x="787400" y="1276347"/>
          <a:ext cx="10782300" cy="5068470"/>
        </p:xfrm>
        <a:graphic>
          <a:graphicData uri="http://schemas.openxmlformats.org/drawingml/2006/table">
            <a:tbl>
              <a:tblPr bandRow="1">
                <a:tableStyleId>{67B7B493-E510-4001-A6E9-E6975CE99842}</a:tableStyleId>
              </a:tblPr>
              <a:tblGrid>
                <a:gridCol w="555625">
                  <a:extLst>
                    <a:ext uri="{9D8B030D-6E8A-4147-A177-3AD203B41FA5}">
                      <a16:colId xmlns:a16="http://schemas.microsoft.com/office/drawing/2014/main" val="3915717936"/>
                    </a:ext>
                  </a:extLst>
                </a:gridCol>
                <a:gridCol w="10226675">
                  <a:extLst>
                    <a:ext uri="{9D8B030D-6E8A-4147-A177-3AD203B41FA5}">
                      <a16:colId xmlns:a16="http://schemas.microsoft.com/office/drawing/2014/main" val="3862471431"/>
                    </a:ext>
                  </a:extLst>
                </a:gridCol>
              </a:tblGrid>
              <a:tr h="4607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Helvetica Neue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3" action="ppaction://hlinksldjump"/>
                        </a:rPr>
                        <a:t>Goals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5493987"/>
                  </a:ext>
                </a:extLst>
              </a:tr>
              <a:tr h="4607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Helvetica Neue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4" action="ppaction://hlinksldjump"/>
                        </a:rPr>
                        <a:t>Installation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1505909"/>
                  </a:ext>
                </a:extLst>
              </a:tr>
              <a:tr h="4607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b="1" dirty="0">
                          <a:latin typeface="Helvetica Neue"/>
                        </a:rPr>
                        <a:t>3</a:t>
                      </a:r>
                      <a:endParaRPr lang="en-US" sz="2000" b="1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5" action="ppaction://hlinksldjump"/>
                        </a:rPr>
                        <a:t>Tidyverse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795271"/>
                  </a:ext>
                </a:extLst>
              </a:tr>
              <a:tr h="4607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Helvetica Neue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6" action="ppaction://hlinksldjump"/>
                        </a:rPr>
                        <a:t>Getting started with RStudio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7074105"/>
                  </a:ext>
                </a:extLst>
              </a:tr>
              <a:tr h="4607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Helvetica Neue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7" action="ppaction://hlinksldjump"/>
                        </a:rPr>
                        <a:t>Using ‘Base R’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5418427"/>
                  </a:ext>
                </a:extLst>
              </a:tr>
              <a:tr h="4607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Helvetica Neue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8" action="ppaction://hlinksldjump"/>
                        </a:rPr>
                        <a:t>Objects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6327116"/>
                  </a:ext>
                </a:extLst>
              </a:tr>
              <a:tr h="4607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Helvetica Neue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9" action="ppaction://hlinksldjump"/>
                        </a:rPr>
                        <a:t>Style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0913446"/>
                  </a:ext>
                </a:extLst>
              </a:tr>
              <a:tr h="4607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Helvetica Neue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10" action="ppaction://hlinksldjump"/>
                        </a:rPr>
                        <a:t>Selecting Values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63493089"/>
                  </a:ext>
                </a:extLst>
              </a:tr>
              <a:tr h="4607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Helvetica Neue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11" action="ppaction://hlinksldjump"/>
                        </a:rPr>
                        <a:t>Modifying Values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95124262"/>
                  </a:ext>
                </a:extLst>
              </a:tr>
              <a:tr h="4607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Helvetica Neu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12" action="ppaction://hlinksldjump"/>
                        </a:rPr>
                        <a:t>Missing 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8958780"/>
                  </a:ext>
                </a:extLst>
              </a:tr>
              <a:tr h="46077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Helvetica Neue"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13" action="ppaction://hlinksldjump"/>
                        </a:rPr>
                        <a:t>Data exploration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09628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3002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DC16-5EEF-49D9-AEA9-78A0DDFB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atomic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A6797-B5A0-407D-B90D-23124F7F69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Four key types of atomic vectors: Logical, Integer, Double, Character</a:t>
            </a:r>
          </a:p>
          <a:p>
            <a:r>
              <a:rPr lang="en-US" dirty="0"/>
              <a:t>Some R functions refer to doubles as </a:t>
            </a:r>
            <a:r>
              <a:rPr lang="en-US" dirty="0" err="1"/>
              <a:t>numerics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</a:rPr>
              <a:t>is.*() </a:t>
            </a:r>
            <a:r>
              <a:rPr lang="en-US" dirty="0"/>
              <a:t>to test if an atomic vector is a certain data type, e.g.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is.character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B804E-3E84-4428-8755-0F8DB7513C65}"/>
              </a:ext>
            </a:extLst>
          </p:cNvPr>
          <p:cNvSpPr txBox="1"/>
          <p:nvPr/>
        </p:nvSpPr>
        <p:spPr>
          <a:xfrm>
            <a:off x="8458200" y="2009775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/>
              </a:rPr>
              <a:t>Vector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D80D2-3ADA-49D0-B756-22B702698F65}"/>
              </a:ext>
            </a:extLst>
          </p:cNvPr>
          <p:cNvSpPr txBox="1"/>
          <p:nvPr/>
        </p:nvSpPr>
        <p:spPr>
          <a:xfrm>
            <a:off x="8458200" y="3127771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/>
              </a:rPr>
              <a:t>Atomic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46EF4D-5514-426B-A6FB-450E9524823D}"/>
              </a:ext>
            </a:extLst>
          </p:cNvPr>
          <p:cNvSpPr txBox="1"/>
          <p:nvPr/>
        </p:nvSpPr>
        <p:spPr>
          <a:xfrm>
            <a:off x="8458200" y="4357688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/>
              </a:rPr>
              <a:t>Numeric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F3250-0C90-4BE2-BCF8-749AC85E78D4}"/>
              </a:ext>
            </a:extLst>
          </p:cNvPr>
          <p:cNvSpPr txBox="1"/>
          <p:nvPr/>
        </p:nvSpPr>
        <p:spPr>
          <a:xfrm>
            <a:off x="6243637" y="5175796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/>
              </a:rPr>
              <a:t>Logical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628A3-FD5D-4B19-8062-EF5FE48597F3}"/>
              </a:ext>
            </a:extLst>
          </p:cNvPr>
          <p:cNvSpPr txBox="1"/>
          <p:nvPr/>
        </p:nvSpPr>
        <p:spPr>
          <a:xfrm>
            <a:off x="7691437" y="5175797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/>
              </a:rPr>
              <a:t>Integer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08EEE-EC55-46E7-BA84-82DF5809CE8F}"/>
              </a:ext>
            </a:extLst>
          </p:cNvPr>
          <p:cNvSpPr txBox="1"/>
          <p:nvPr/>
        </p:nvSpPr>
        <p:spPr>
          <a:xfrm>
            <a:off x="9224962" y="5175797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/>
              </a:rPr>
              <a:t>Double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13063-9548-489D-9EA7-E610B84B60C0}"/>
              </a:ext>
            </a:extLst>
          </p:cNvPr>
          <p:cNvSpPr txBox="1"/>
          <p:nvPr/>
        </p:nvSpPr>
        <p:spPr>
          <a:xfrm>
            <a:off x="10672762" y="5175796"/>
            <a:ext cx="153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"/>
              </a:rPr>
              <a:t>Character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277458-78A1-44CB-88FA-5859C0C87820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8458200" y="4819353"/>
            <a:ext cx="766763" cy="356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B8F964-023B-43E6-A192-D40B2898559E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H="1" flipV="1">
            <a:off x="9224963" y="4819353"/>
            <a:ext cx="766762" cy="356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D77F49-1377-4D5E-8361-D0DB00D70934}"/>
              </a:ext>
            </a:extLst>
          </p:cNvPr>
          <p:cNvCxnSpPr>
            <a:cxnSpLocks/>
            <a:stCxn id="12" idx="0"/>
            <a:endCxn id="7" idx="2"/>
          </p:cNvCxnSpPr>
          <p:nvPr/>
        </p:nvCxnSpPr>
        <p:spPr>
          <a:xfrm flipH="1" flipV="1">
            <a:off x="9224963" y="3589436"/>
            <a:ext cx="2214562" cy="1586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0E415A-66DB-4EA0-8D79-3E695A636271}"/>
              </a:ext>
            </a:extLst>
          </p:cNvPr>
          <p:cNvCxnSpPr>
            <a:cxnSpLocks/>
            <a:stCxn id="9" idx="0"/>
            <a:endCxn id="7" idx="2"/>
          </p:cNvCxnSpPr>
          <p:nvPr/>
        </p:nvCxnSpPr>
        <p:spPr>
          <a:xfrm flipV="1">
            <a:off x="7010400" y="3589436"/>
            <a:ext cx="2214563" cy="15863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91B289-9A5F-4A2A-93F1-D05FABA6A4A7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9224963" y="3589436"/>
            <a:ext cx="0" cy="7682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92A4583-FB8C-4201-8E9E-4BB1FE37F33D}"/>
              </a:ext>
            </a:extLst>
          </p:cNvPr>
          <p:cNvCxnSpPr>
            <a:cxnSpLocks/>
            <a:stCxn id="7" idx="0"/>
            <a:endCxn id="6" idx="2"/>
          </p:cNvCxnSpPr>
          <p:nvPr/>
        </p:nvCxnSpPr>
        <p:spPr>
          <a:xfrm flipV="1">
            <a:off x="9224963" y="2471440"/>
            <a:ext cx="0" cy="656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51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A4B199-CA06-4EC9-9950-C1B3E3C3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BD00-40FA-4C18-AE53-0EC47CF185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-1" y="1066800"/>
            <a:ext cx="6915149" cy="5384800"/>
          </a:xfrm>
        </p:spPr>
        <p:txBody>
          <a:bodyPr/>
          <a:lstStyle/>
          <a:p>
            <a:r>
              <a:rPr lang="en-US" sz="1600" dirty="0">
                <a:solidFill>
                  <a:srgbClr val="008000"/>
                </a:solidFill>
                <a:effectLst/>
              </a:rPr>
              <a:t>#character vector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</a:rPr>
              <a:t>character_vector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dirty="0">
                <a:solidFill>
                  <a:srgbClr val="8000FF"/>
                </a:solidFill>
                <a:effectLst/>
              </a:rPr>
              <a:t>c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600" dirty="0">
                <a:solidFill>
                  <a:srgbClr val="808080"/>
                </a:solidFill>
                <a:effectLst/>
              </a:rPr>
              <a:t>'foo'</a:t>
            </a:r>
            <a:r>
              <a:rPr lang="en-US" sz="1600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dirty="0">
                <a:solidFill>
                  <a:srgbClr val="808080"/>
                </a:solidFill>
                <a:effectLst/>
              </a:rPr>
              <a:t>'bar'</a:t>
            </a:r>
            <a:r>
              <a:rPr lang="en-US" sz="1600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dirty="0">
                <a:solidFill>
                  <a:srgbClr val="808080"/>
                </a:solidFill>
                <a:effectLst/>
              </a:rPr>
              <a:t>'hello'</a:t>
            </a:r>
            <a:r>
              <a:rPr lang="en-US" sz="1600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dirty="0">
                <a:solidFill>
                  <a:srgbClr val="808080"/>
                </a:solidFill>
                <a:effectLst/>
              </a:rPr>
              <a:t>'world’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600" dirty="0">
              <a:solidFill>
                <a:srgbClr val="008000"/>
              </a:solidFill>
              <a:effectLst/>
            </a:endParaRPr>
          </a:p>
          <a:p>
            <a:r>
              <a:rPr lang="en-US" sz="1600" dirty="0">
                <a:solidFill>
                  <a:srgbClr val="008000"/>
                </a:solidFill>
                <a:effectLst/>
              </a:rPr>
              <a:t>#numeric vector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</a:rPr>
              <a:t>numeric_vector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dirty="0">
                <a:solidFill>
                  <a:srgbClr val="8000FF"/>
                </a:solidFill>
                <a:effectLst/>
              </a:rPr>
              <a:t>seq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</a:rPr>
              <a:t>from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600" dirty="0">
                <a:solidFill>
                  <a:srgbClr val="FF8000"/>
                </a:solidFill>
                <a:effectLst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</a:rPr>
              <a:t>,to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600" dirty="0">
                <a:solidFill>
                  <a:srgbClr val="FF8000"/>
                </a:solidFill>
                <a:effectLst/>
              </a:rPr>
              <a:t>42</a:t>
            </a:r>
            <a:r>
              <a:rPr lang="en-US" sz="1600" dirty="0">
                <a:solidFill>
                  <a:srgbClr val="000000"/>
                </a:solidFill>
                <a:effectLst/>
              </a:rPr>
              <a:t>,</a:t>
            </a:r>
            <a:r>
              <a:rPr lang="en-US" sz="1600" dirty="0">
                <a:solidFill>
                  <a:srgbClr val="8000FF"/>
                </a:solidFill>
                <a:effectLst/>
              </a:rPr>
              <a:t>by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600" dirty="0">
                <a:solidFill>
                  <a:srgbClr val="FF8000"/>
                </a:solidFill>
                <a:effectLst/>
              </a:rPr>
              <a:t>2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600" dirty="0">
              <a:solidFill>
                <a:srgbClr val="008000"/>
              </a:solidFill>
              <a:effectLst/>
            </a:endParaRPr>
          </a:p>
          <a:p>
            <a:r>
              <a:rPr lang="en-US" sz="1600" dirty="0">
                <a:solidFill>
                  <a:srgbClr val="008000"/>
                </a:solidFill>
                <a:effectLst/>
              </a:rPr>
              <a:t>#integer vector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</a:rPr>
              <a:t>integer_vector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dirty="0">
                <a:solidFill>
                  <a:srgbClr val="8000FF"/>
                </a:solidFill>
                <a:effectLst/>
              </a:rPr>
              <a:t>c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600" dirty="0">
                <a:solidFill>
                  <a:srgbClr val="FF8000"/>
                </a:solidFill>
                <a:effectLst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</a:rPr>
              <a:t>L, </a:t>
            </a:r>
            <a:r>
              <a:rPr lang="en-US" sz="1600" dirty="0">
                <a:solidFill>
                  <a:srgbClr val="FF8000"/>
                </a:solidFill>
                <a:effectLst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</a:rPr>
              <a:t>L, </a:t>
            </a:r>
            <a:r>
              <a:rPr lang="en-US" sz="1600" dirty="0">
                <a:solidFill>
                  <a:srgbClr val="FF8000"/>
                </a:solidFill>
                <a:effectLst/>
              </a:rPr>
              <a:t>3</a:t>
            </a:r>
            <a:r>
              <a:rPr lang="en-US" sz="1600" dirty="0">
                <a:solidFill>
                  <a:srgbClr val="000000"/>
                </a:solidFill>
                <a:effectLst/>
              </a:rPr>
              <a:t>L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600" dirty="0">
              <a:solidFill>
                <a:srgbClr val="008000"/>
              </a:solidFill>
              <a:effectLst/>
            </a:endParaRPr>
          </a:p>
          <a:p>
            <a:r>
              <a:rPr lang="en-US" sz="1600" dirty="0">
                <a:solidFill>
                  <a:srgbClr val="008000"/>
                </a:solidFill>
                <a:effectLst/>
              </a:rPr>
              <a:t>#logical vector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</a:rPr>
              <a:t>logical_vector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dirty="0">
                <a:solidFill>
                  <a:srgbClr val="8000FF"/>
                </a:solidFill>
                <a:effectLst/>
              </a:rPr>
              <a:t>c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600" dirty="0">
                <a:solidFill>
                  <a:srgbClr val="000000"/>
                </a:solidFill>
                <a:effectLst/>
              </a:rPr>
              <a:t>T, F, F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effectLst/>
              </a:rPr>
              <a:t>logical_vector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dirty="0">
                <a:solidFill>
                  <a:srgbClr val="8000FF"/>
                </a:solidFill>
                <a:effectLst/>
              </a:rPr>
              <a:t>c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600" b="1" dirty="0">
                <a:solidFill>
                  <a:srgbClr val="0000FF"/>
                </a:solidFill>
                <a:effectLst/>
              </a:rPr>
              <a:t>TRUE</a:t>
            </a:r>
            <a:r>
              <a:rPr lang="en-US" sz="1600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1" dirty="0">
                <a:solidFill>
                  <a:srgbClr val="0000FF"/>
                </a:solidFill>
                <a:effectLst/>
              </a:rPr>
              <a:t>FALSE</a:t>
            </a:r>
            <a:r>
              <a:rPr lang="en-US" sz="1600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1" dirty="0">
                <a:solidFill>
                  <a:srgbClr val="0000FF"/>
                </a:solidFill>
                <a:effectLst/>
              </a:rPr>
              <a:t>TRUE</a:t>
            </a:r>
            <a:r>
              <a:rPr lang="en-US" sz="16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dirty="0">
                <a:solidFill>
                  <a:srgbClr val="008000"/>
                </a:solidFill>
                <a:effectLst/>
              </a:rPr>
              <a:t>#better</a:t>
            </a:r>
            <a:r>
              <a:rPr lang="en-US" sz="1600" dirty="0">
                <a:solidFill>
                  <a:srgbClr val="000000"/>
                </a:solidFill>
                <a:effectLst/>
              </a:rPr>
              <a:t> </a:t>
            </a:r>
            <a:endParaRPr lang="en-US" sz="2000" dirty="0">
              <a:effectLst/>
            </a:endParaRP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FABBE-6CA4-411F-9EC5-1C008028D35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915149" y="1276349"/>
            <a:ext cx="4654551" cy="4848225"/>
          </a:xfrm>
        </p:spPr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c()</a:t>
            </a:r>
            <a:r>
              <a:rPr lang="en-US" dirty="0"/>
              <a:t> (concatenate) function to combine values into a vector (or a list)</a:t>
            </a:r>
          </a:p>
          <a:p>
            <a:r>
              <a:rPr lang="en-US" dirty="0"/>
              <a:t>Can use many operators or functions to create numeric vectors</a:t>
            </a:r>
          </a:p>
          <a:p>
            <a:r>
              <a:rPr lang="en-US" dirty="0"/>
              <a:t>Integers are stored as </a:t>
            </a:r>
            <a:r>
              <a:rPr lang="en-US" dirty="0" err="1"/>
              <a:t>numerics</a:t>
            </a:r>
            <a:r>
              <a:rPr lang="en-US" dirty="0"/>
              <a:t> by default.  Use an uppercase L after each integer to ensure that it really is treated as integer (e.g.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c(1L, 2L, 3L)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46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3C51D8-DDD2-44F8-BCA5-45360CEF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Examine vectors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754E68-A711-4B96-A621-550D23ACDB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length()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find the number of elements a vector has</a:t>
            </a:r>
          </a:p>
          <a:p>
            <a:r>
              <a:rPr lang="en-US" dirty="0"/>
              <a:t>Use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typeof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or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identify the type of atomic vector</a:t>
            </a:r>
          </a:p>
          <a:p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is a versatile function to examine the structure of an object; it shows class, length and example values</a:t>
            </a:r>
          </a:p>
          <a:p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2F948E8-4B54-42D5-9F98-30DF6857CC05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477944" y="2257097"/>
            <a:ext cx="5062236" cy="28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5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 Vectors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Look at documentation for the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runif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  <a:r>
              <a:rPr lang="en-US" dirty="0"/>
              <a:t>function.</a:t>
            </a:r>
          </a:p>
          <a:p>
            <a:r>
              <a:rPr lang="en-US" dirty="0"/>
              <a:t>Create a vector with </a:t>
            </a:r>
            <a:r>
              <a:rPr lang="en-US" dirty="0">
                <a:solidFill>
                  <a:schemeClr val="accent1"/>
                </a:solidFill>
              </a:rPr>
              <a:t>75</a:t>
            </a:r>
            <a:r>
              <a:rPr lang="en-US" dirty="0"/>
              <a:t> observations that come from a uniform distribution with a minimum value of -3 and a maximum value of 14. </a:t>
            </a:r>
            <a:br>
              <a:rPr lang="en-US" dirty="0"/>
            </a:br>
            <a:r>
              <a:rPr lang="en-US" dirty="0"/>
              <a:t>(Don’t forget to assign this vector to a variable.  You pick the name!)</a:t>
            </a:r>
          </a:p>
          <a:p>
            <a:r>
              <a:rPr lang="en-US" dirty="0"/>
              <a:t>Write functions to examine this vector:</a:t>
            </a:r>
          </a:p>
          <a:p>
            <a:pPr lvl="1"/>
            <a:r>
              <a:rPr lang="en-US" dirty="0"/>
              <a:t>Is it an atomic vector?</a:t>
            </a:r>
          </a:p>
          <a:p>
            <a:pPr lvl="1"/>
            <a:r>
              <a:rPr lang="en-US" dirty="0"/>
              <a:t>What kind of vector is it?</a:t>
            </a:r>
          </a:p>
          <a:p>
            <a:pPr lvl="1"/>
            <a:r>
              <a:rPr lang="en-US" dirty="0"/>
              <a:t>How long is the vector?</a:t>
            </a:r>
          </a:p>
        </p:txBody>
      </p:sp>
    </p:spTree>
    <p:extLst>
      <p:ext uri="{BB962C8B-B14F-4D97-AF65-F5344CB8AC3E}">
        <p14:creationId xmlns:p14="http://schemas.microsoft.com/office/powerpoint/2010/main" val="932809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87AAE-1479-48A5-A687-24837F31949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look at documentation (2 ways), find out arguments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b="1" dirty="0">
                <a:solidFill>
                  <a:srgbClr val="000080"/>
                </a:solidFill>
                <a:effectLst/>
              </a:rPr>
              <a:t>?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runif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help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runif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8000FF"/>
                </a:solidFill>
                <a:effectLst/>
              </a:rPr>
              <a:t>args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runif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create vector of length n=75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runif_vector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runif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	</a:t>
            </a:r>
            <a:r>
              <a:rPr lang="en-US" sz="1800" dirty="0">
                <a:solidFill>
                  <a:srgbClr val="000000"/>
                </a:solidFill>
                <a:effectLst/>
              </a:rPr>
              <a:t>n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75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				min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-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				max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14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examine the vector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is.vector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runif_vector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8000FF"/>
                </a:solidFill>
                <a:effectLst/>
              </a:rPr>
              <a:t>typeof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runif_vector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length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runif_vector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9541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3FFA03-0887-4C20-B209-434D90D1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60638-7A85-4EE3-AEB6-B1489FDE4F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Attributes</a:t>
            </a:r>
            <a:r>
              <a:rPr lang="en-US" dirty="0"/>
              <a:t> are information you can attach to an R object (like meta information)</a:t>
            </a:r>
          </a:p>
          <a:p>
            <a:r>
              <a:rPr lang="en-US" dirty="0"/>
              <a:t>Attributes will not appear when displaying an object or affect object values</a:t>
            </a:r>
          </a:p>
          <a:p>
            <a:r>
              <a:rPr lang="en-US" dirty="0"/>
              <a:t>Check for all attributes with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attributes()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D572555-7E4B-4617-9E5B-E19D5A8B835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073523" y="2668491"/>
            <a:ext cx="5871078" cy="206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4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719FAC-5EDB-4CB8-8F00-E6ED771D6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(names)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6FDA82-060D-4208-856C-91B1359049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View the names of each element with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names()</a:t>
            </a:r>
          </a:p>
          <a:p>
            <a:r>
              <a:rPr lang="en-US" dirty="0"/>
              <a:t>Assign new or change existing names by passing on a vector (typically of type character)</a:t>
            </a:r>
          </a:p>
          <a:p>
            <a:r>
              <a:rPr lang="en-US" dirty="0"/>
              <a:t>Remove value names by assigning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NULL</a:t>
            </a:r>
            <a:r>
              <a:rPr lang="en-US" dirty="0"/>
              <a:t> to names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9FF11F-2207-406D-97B0-E3558F29A81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864974" y="1583274"/>
            <a:ext cx="6288176" cy="423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9D971E-C632-4A76-8FFD-4EDE9E8A2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Coercion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602DA-4599-431C-B790-D854114EE9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Combining different data types or forcing functions on certain data types results in coercion</a:t>
            </a:r>
          </a:p>
          <a:p>
            <a:r>
              <a:rPr lang="en-US" dirty="0"/>
              <a:t>Vector coercion in R always follows a predetermined procedure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9E723D-11A5-42E1-98A4-640AB7BE15FD}"/>
              </a:ext>
            </a:extLst>
          </p:cNvPr>
          <p:cNvSpPr txBox="1"/>
          <p:nvPr/>
        </p:nvSpPr>
        <p:spPr>
          <a:xfrm>
            <a:off x="8463524" y="1923672"/>
            <a:ext cx="1163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numeric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C2B7C2-1043-4D66-BCA9-4E8EC58C237E}"/>
              </a:ext>
            </a:extLst>
          </p:cNvPr>
          <p:cNvSpPr txBox="1"/>
          <p:nvPr/>
        </p:nvSpPr>
        <p:spPr>
          <a:xfrm>
            <a:off x="9801388" y="3339405"/>
            <a:ext cx="1603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character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973AD-7D5C-4C52-A3E8-8596FD7194EB}"/>
              </a:ext>
            </a:extLst>
          </p:cNvPr>
          <p:cNvSpPr txBox="1"/>
          <p:nvPr/>
        </p:nvSpPr>
        <p:spPr>
          <a:xfrm>
            <a:off x="6673704" y="3339405"/>
            <a:ext cx="1603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logical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26CC632-7714-44D4-81D8-D9D14A0B73C1}"/>
              </a:ext>
            </a:extLst>
          </p:cNvPr>
          <p:cNvCxnSpPr>
            <a:cxnSpLocks/>
            <a:stCxn id="11" idx="0"/>
            <a:endCxn id="9" idx="1"/>
          </p:cNvCxnSpPr>
          <p:nvPr/>
        </p:nvCxnSpPr>
        <p:spPr>
          <a:xfrm rot="5400000" flipH="1" flipV="1">
            <a:off x="7361577" y="2237459"/>
            <a:ext cx="1215678" cy="98821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85DEEA7-8914-4F81-A7B0-7876A926091C}"/>
              </a:ext>
            </a:extLst>
          </p:cNvPr>
          <p:cNvCxnSpPr>
            <a:cxnSpLocks/>
            <a:stCxn id="9" idx="3"/>
            <a:endCxn id="10" idx="0"/>
          </p:cNvCxnSpPr>
          <p:nvPr/>
        </p:nvCxnSpPr>
        <p:spPr>
          <a:xfrm>
            <a:off x="9627478" y="2123727"/>
            <a:ext cx="975515" cy="1215678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895EDAE7-A5AE-42B7-8193-743725A8E3E8}"/>
              </a:ext>
            </a:extLst>
          </p:cNvPr>
          <p:cNvCxnSpPr>
            <a:cxnSpLocks/>
            <a:stCxn id="11" idx="2"/>
            <a:endCxn id="10" idx="2"/>
          </p:cNvCxnSpPr>
          <p:nvPr/>
        </p:nvCxnSpPr>
        <p:spPr>
          <a:xfrm rot="16200000" flipH="1">
            <a:off x="9039151" y="2175673"/>
            <a:ext cx="12700" cy="3127684"/>
          </a:xfrm>
          <a:prstGeom prst="curvedConnector3">
            <a:avLst>
              <a:gd name="adj1" fmla="val 105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47E34F3-948E-41AE-8B02-4E1938842C3D}"/>
              </a:ext>
            </a:extLst>
          </p:cNvPr>
          <p:cNvSpPr txBox="1"/>
          <p:nvPr/>
        </p:nvSpPr>
        <p:spPr>
          <a:xfrm>
            <a:off x="6868017" y="2511921"/>
            <a:ext cx="148922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TRUE   </a:t>
            </a:r>
            <a:r>
              <a:rPr lang="en-US" dirty="0">
                <a:sym typeface="Wingdings" panose="05000000000000000000" pitchFamily="2" charset="2"/>
              </a:rPr>
              <a:t>	 1</a:t>
            </a:r>
          </a:p>
          <a:p>
            <a:r>
              <a:rPr lang="en-US" dirty="0">
                <a:sym typeface="Wingdings" panose="05000000000000000000" pitchFamily="2" charset="2"/>
              </a:rPr>
              <a:t>FALSE  	 0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FD5AAB-86B3-4211-8CB7-0330C632F074}"/>
              </a:ext>
            </a:extLst>
          </p:cNvPr>
          <p:cNvSpPr txBox="1"/>
          <p:nvPr/>
        </p:nvSpPr>
        <p:spPr>
          <a:xfrm>
            <a:off x="9801388" y="2511921"/>
            <a:ext cx="100264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>
                <a:sym typeface="Wingdings" panose="05000000000000000000" pitchFamily="2" charset="2"/>
              </a:rPr>
              <a:t>  “1”</a:t>
            </a:r>
          </a:p>
          <a:p>
            <a:r>
              <a:rPr lang="en-US" dirty="0">
                <a:sym typeface="Wingdings" panose="05000000000000000000" pitchFamily="2" charset="2"/>
              </a:rPr>
              <a:t>2   “0”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3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3FFA03-0887-4C20-B209-434D90D1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Coercion - Examples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FAC035-EED9-4C9F-9426-EA1CDAE29B0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98578" y="790336"/>
            <a:ext cx="4298919" cy="582025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D1A26A-81D3-4DB8-9980-813379D2814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You can force conversion between data types</a:t>
            </a:r>
          </a:p>
          <a:p>
            <a:r>
              <a:rPr lang="en-US" dirty="0"/>
              <a:t>R also automatically converts as needed</a:t>
            </a:r>
          </a:p>
        </p:txBody>
      </p:sp>
    </p:spTree>
    <p:extLst>
      <p:ext uri="{BB962C8B-B14F-4D97-AF65-F5344CB8AC3E}">
        <p14:creationId xmlns:p14="http://schemas.microsoft.com/office/powerpoint/2010/main" val="109957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Two-dimensional array</a:t>
            </a:r>
          </a:p>
          <a:p>
            <a:r>
              <a:rPr lang="en-US" dirty="0"/>
              <a:t>Numeric data only</a:t>
            </a:r>
          </a:p>
          <a:p>
            <a:r>
              <a:rPr lang="en-US" dirty="0"/>
              <a:t>Use the matrix() function to create a matrix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44F2F1-B954-4E7E-B40C-13BC41A3683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448425" y="2159810"/>
            <a:ext cx="5121275" cy="3081305"/>
          </a:xfrm>
        </p:spPr>
      </p:pic>
    </p:spTree>
    <p:extLst>
      <p:ext uri="{BB962C8B-B14F-4D97-AF65-F5344CB8AC3E}">
        <p14:creationId xmlns:p14="http://schemas.microsoft.com/office/powerpoint/2010/main" val="11151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2" name="Oval 1">
            <a:hlinkClick r:id="rId3" action="ppaction://hlinksldjump"/>
            <a:extLst>
              <a:ext uri="{FF2B5EF4-FFF2-40B4-BE49-F238E27FC236}">
                <a16:creationId xmlns:a16="http://schemas.microsoft.com/office/drawing/2014/main" id="{32323801-6C15-4A9C-AA60-DDA06898718F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08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 - Matrices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Look at documentation for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matrix()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function.</a:t>
            </a:r>
          </a:p>
          <a:p>
            <a:r>
              <a:rPr lang="en-US" dirty="0"/>
              <a:t>Create a 5x4 matrix of the integers from 1 to 20, filling by rows.  Save the matrix as a variable called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example_matrix</a:t>
            </a:r>
            <a:r>
              <a:rPr lang="en-US" dirty="0"/>
              <a:t>.</a:t>
            </a:r>
          </a:p>
          <a:p>
            <a:r>
              <a:rPr lang="en-US" dirty="0"/>
              <a:t>Examine the names, class, and dimensions of this matrix.</a:t>
            </a:r>
          </a:p>
        </p:txBody>
      </p:sp>
    </p:spTree>
    <p:extLst>
      <p:ext uri="{BB962C8B-B14F-4D97-AF65-F5344CB8AC3E}">
        <p14:creationId xmlns:p14="http://schemas.microsoft.com/office/powerpoint/2010/main" val="24658301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Solution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DA7C52-D448-4B6A-9D1A-06B9CBE52CB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effectLst/>
              </a:rPr>
              <a:t># documentation for matrix()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b="1" dirty="0">
                <a:solidFill>
                  <a:srgbClr val="000080"/>
                </a:solidFill>
                <a:effectLst/>
              </a:rPr>
              <a:t>?</a:t>
            </a:r>
            <a:r>
              <a:rPr lang="en-US" sz="1800" dirty="0">
                <a:solidFill>
                  <a:srgbClr val="8000FF"/>
                </a:solidFill>
                <a:effectLst/>
              </a:rPr>
              <a:t>matrix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create the matrix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example_matrix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matrix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	</a:t>
            </a:r>
            <a:r>
              <a:rPr lang="en-US" sz="1800" dirty="0">
                <a:solidFill>
                  <a:srgbClr val="8000FF"/>
                </a:solidFill>
                <a:effectLst/>
              </a:rPr>
              <a:t>data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:</a:t>
            </a:r>
            <a:r>
              <a:rPr lang="en-US" sz="1800" dirty="0">
                <a:solidFill>
                  <a:srgbClr val="FF8000"/>
                </a:solidFill>
                <a:effectLst/>
              </a:rPr>
              <a:t>20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				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nrow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				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ncol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4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</a:rPr>
              <a:t>				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byrow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</a:rPr>
              <a:t>TRUE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# examine attributes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names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example_matrix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	</a:t>
            </a:r>
            <a:r>
              <a:rPr lang="en-US" sz="1800" dirty="0">
                <a:solidFill>
                  <a:srgbClr val="008000"/>
                </a:solidFill>
                <a:effectLst/>
              </a:rPr>
              <a:t># NULL 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class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example_matrix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	</a:t>
            </a:r>
            <a:r>
              <a:rPr lang="en-US" sz="1800" dirty="0">
                <a:solidFill>
                  <a:srgbClr val="008000"/>
                </a:solidFill>
                <a:effectLst/>
              </a:rPr>
              <a:t># matrix/array 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r>
              <a:rPr lang="en-US" sz="1800" dirty="0" err="1">
                <a:solidFill>
                  <a:srgbClr val="8000FF"/>
                </a:solidFill>
                <a:effectLst/>
              </a:rPr>
              <a:t>typeof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example_matrix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	</a:t>
            </a:r>
            <a:r>
              <a:rPr lang="en-US" sz="1800" dirty="0">
                <a:solidFill>
                  <a:srgbClr val="008000"/>
                </a:solidFill>
                <a:effectLst/>
              </a:rPr>
              <a:t># integer 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dim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example_matrix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600" dirty="0">
                <a:solidFill>
                  <a:srgbClr val="008000"/>
                </a:solidFill>
                <a:effectLst/>
              </a:rPr>
              <a:t> 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338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7F5D4-45B6-4694-991C-61150AC98C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One dimension</a:t>
            </a:r>
          </a:p>
          <a:p>
            <a:r>
              <a:rPr lang="en-US" dirty="0"/>
              <a:t>Each element can be its own object (a vector, matrix, data frame, or even a list)</a:t>
            </a:r>
          </a:p>
          <a:p>
            <a:r>
              <a:rPr lang="en-US" dirty="0"/>
              <a:t>Use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list()</a:t>
            </a:r>
            <a:r>
              <a:rPr lang="en-US" dirty="0"/>
              <a:t> function to create a list</a:t>
            </a:r>
          </a:p>
          <a:p>
            <a:r>
              <a:rPr lang="en-US" dirty="0"/>
              <a:t>You’ll see lists frequently with linear models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8306F4-C026-4D40-B059-26CDAC6AD33A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448425" y="1829419"/>
            <a:ext cx="5121275" cy="3742086"/>
          </a:xfr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36551" y="1917700"/>
            <a:ext cx="4279900" cy="443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379476" indent="-379476" algn="l">
              <a:lnSpc>
                <a:spcPct val="110000"/>
              </a:lnSpc>
              <a:spcBef>
                <a:spcPts val="3250"/>
              </a:spcBef>
              <a:buFont typeface="Arial" panose="020B0604020202020204" pitchFamily="34" charset="0"/>
              <a:buChar char="•"/>
            </a:pPr>
            <a:endParaRPr lang="en-US" sz="3250" b="1"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1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Two-dimension version of a list (think of a spreadsheet)</a:t>
            </a:r>
          </a:p>
          <a:p>
            <a:r>
              <a:rPr lang="en-US" dirty="0"/>
              <a:t>Named list of vectors with specific attributes</a:t>
            </a:r>
          </a:p>
          <a:p>
            <a:r>
              <a:rPr lang="en-US" dirty="0"/>
              <a:t>Each vector become a column</a:t>
            </a:r>
          </a:p>
          <a:p>
            <a:r>
              <a:rPr lang="en-US" dirty="0"/>
              <a:t>Vectors (i.e., columns) must be the same length in a data frame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73C6F2-2713-4C5D-92F8-EA504B7D87E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448425" y="2589544"/>
            <a:ext cx="5121275" cy="2221836"/>
          </a:xfr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336551" y="1917700"/>
            <a:ext cx="4279900" cy="4432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5400" tIns="25400" rIns="25400" bIns="25400" anchor="t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marR="0" indent="2286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marR="0" indent="4572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marR="0" indent="6858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marR="0" indent="91440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  <a:lvl6pPr marL="35052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6pPr>
            <a:lvl7pPr marL="40894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7pPr>
            <a:lvl8pPr marL="46736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8pPr>
            <a:lvl9pPr marL="5257800" marR="0" indent="-584200" algn="l" defTabSz="825500" rtl="0" latinLnBrk="0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Tx/>
              <a:buSzPct val="82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9pPr>
          </a:lstStyle>
          <a:p>
            <a:pPr marL="379476" indent="-379476" algn="l">
              <a:lnSpc>
                <a:spcPct val="110000"/>
              </a:lnSpc>
              <a:spcBef>
                <a:spcPts val="3250"/>
              </a:spcBef>
              <a:buFont typeface="Arial" panose="020B0604020202020204" pitchFamily="34" charset="0"/>
              <a:buChar char="•"/>
            </a:pPr>
            <a:endParaRPr lang="en-US" sz="3250" b="1" dirty="0">
              <a:latin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2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data.frame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</a:t>
            </a:r>
            <a:r>
              <a:rPr lang="en-US" dirty="0"/>
              <a:t>function to create a data frame</a:t>
            </a:r>
          </a:p>
          <a:p>
            <a:r>
              <a:rPr lang="en-US" dirty="0"/>
              <a:t>Data frames have a special </a:t>
            </a:r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class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str() </a:t>
            </a:r>
            <a:r>
              <a:rPr lang="en-US" dirty="0"/>
              <a:t>to examine the structure of a data frame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54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9184ABD-0982-4C8B-BC1C-7AE2691D1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 - example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F0A53491-3D38-460C-ABE6-6E3C046769F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832500" y="3619628"/>
            <a:ext cx="4692100" cy="316521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043B63E-F417-41A2-A73C-77D23D7F357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066800"/>
            <a:ext cx="10782300" cy="2562225"/>
          </a:xfrm>
        </p:spPr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</a:rPr>
              <a:t>my_dataframe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data.frame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8000"/>
                </a:solidFill>
                <a:effectLst/>
              </a:rPr>
              <a:t>			#3 columns of data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effectLst/>
              </a:rPr>
              <a:t>			ID </a:t>
            </a:r>
            <a:r>
              <a:rPr lang="en-US" b="1" dirty="0">
                <a:solidFill>
                  <a:srgbClr val="000080"/>
                </a:solidFill>
                <a:effectLst/>
              </a:rPr>
              <a:t>=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FF8000"/>
                </a:solidFill>
                <a:effectLst/>
              </a:rPr>
              <a:t>1</a:t>
            </a:r>
            <a:r>
              <a:rPr lang="en-US" b="1" dirty="0">
                <a:solidFill>
                  <a:srgbClr val="000080"/>
                </a:solidFill>
                <a:effectLst/>
              </a:rPr>
              <a:t>:</a:t>
            </a:r>
            <a:r>
              <a:rPr lang="en-US" dirty="0">
                <a:solidFill>
                  <a:srgbClr val="FF8000"/>
                </a:solidFill>
                <a:effectLst/>
              </a:rPr>
              <a:t>4</a:t>
            </a:r>
            <a:r>
              <a:rPr lang="en-US" dirty="0">
                <a:solidFill>
                  <a:srgbClr val="000000"/>
                </a:solidFill>
                <a:effectLst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</a:rPr>
              <a:t>			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std_norm_value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rnorm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4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</a:rPr>
              <a:t>			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binary_info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T,T,F,F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</a:p>
          <a:p>
            <a:r>
              <a:rPr lang="en-US" sz="1800" dirty="0">
                <a:solidFill>
                  <a:srgbClr val="008000"/>
                </a:solidFill>
                <a:effectLst/>
              </a:rPr>
              <a:t>			#additional information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</a:rPr>
              <a:t>			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row.names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"a"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</a:rPr>
              <a:t>"b"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</a:rPr>
              <a:t>"c"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</a:rPr>
              <a:t>"d"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</a:rPr>
              <a:t>			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stringsAsFactors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FF"/>
                </a:solidFill>
                <a:effectLst/>
              </a:rPr>
              <a:t>FALSE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339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9BCD4A-3147-49A0-9773-37D80A44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Environment shows objects loaded in memory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DDE03F-7EB9-4CA8-B178-1A69BB4FCB7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49666" y="2721785"/>
            <a:ext cx="6196743" cy="1957354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925B1E-31D7-44E6-A7DB-A52AFE30B4F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Data (matrices, data frames,…)</a:t>
            </a:r>
          </a:p>
          <a:p>
            <a:r>
              <a:rPr lang="en-US" dirty="0"/>
              <a:t>Values (atomic vectors)</a:t>
            </a:r>
          </a:p>
          <a:p>
            <a:r>
              <a:rPr lang="en-US" dirty="0"/>
              <a:t>Functions</a:t>
            </a:r>
          </a:p>
        </p:txBody>
      </p:sp>
    </p:spTree>
    <p:extLst>
      <p:ext uri="{BB962C8B-B14F-4D97-AF65-F5344CB8AC3E}">
        <p14:creationId xmlns:p14="http://schemas.microsoft.com/office/powerpoint/2010/main" val="1192363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DC4E-4749-417C-AA2C-BCB6F84B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common objects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1E4F-9C95-4F7E-B256-EC71794C3F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 Frames</a:t>
            </a:r>
            <a:r>
              <a:rPr lang="en-US" dirty="0"/>
              <a:t>: composed of observations (the rows) across multiple variables (the columns).  Most commonly used structure in R</a:t>
            </a:r>
          </a:p>
          <a:p>
            <a:r>
              <a:rPr lang="en-US" dirty="0"/>
              <a:t>Data Types:</a:t>
            </a:r>
          </a:p>
          <a:p>
            <a:pPr lvl="1"/>
            <a:r>
              <a:rPr lang="en-US" dirty="0"/>
              <a:t>Numeric: 		A double-precision data element </a:t>
            </a:r>
          </a:p>
          <a:p>
            <a:pPr lvl="1"/>
            <a:r>
              <a:rPr lang="en-US" dirty="0"/>
              <a:t>Integer:  		Data element limited to integer values</a:t>
            </a:r>
          </a:p>
          <a:p>
            <a:pPr lvl="1"/>
            <a:r>
              <a:rPr lang="en-US" dirty="0"/>
              <a:t>Character:  	Data composed of string values</a:t>
            </a:r>
          </a:p>
          <a:p>
            <a:pPr lvl="1"/>
            <a:r>
              <a:rPr lang="en-US" dirty="0"/>
              <a:t>Factors:  		Integer data wherein numeric values are represented as strings</a:t>
            </a:r>
          </a:p>
          <a:p>
            <a:pPr lvl="1"/>
            <a:r>
              <a:rPr lang="en-US" dirty="0"/>
              <a:t>Logical:  		Data element limited to True or False values</a:t>
            </a:r>
          </a:p>
          <a:p>
            <a:r>
              <a:rPr lang="en-US" dirty="0">
                <a:solidFill>
                  <a:schemeClr val="accent1"/>
                </a:solidFill>
              </a:rPr>
              <a:t>Vectors/Matrices/Arrays</a:t>
            </a:r>
            <a:r>
              <a:rPr lang="en-US" dirty="0"/>
              <a:t>:  One, two, or larger - dimensional arrays of data</a:t>
            </a:r>
          </a:p>
          <a:p>
            <a:r>
              <a:rPr lang="en-US" dirty="0">
                <a:solidFill>
                  <a:schemeClr val="accent1"/>
                </a:solidFill>
              </a:rPr>
              <a:t>Lists</a:t>
            </a:r>
            <a:r>
              <a:rPr lang="en-US" dirty="0"/>
              <a:t>:  Objects that contain multiple other objects (scalars, matrices, etc.)</a:t>
            </a:r>
          </a:p>
          <a:p>
            <a:r>
              <a:rPr lang="en-US" dirty="0">
                <a:solidFill>
                  <a:schemeClr val="accent1"/>
                </a:solidFill>
              </a:rPr>
              <a:t>Functions</a:t>
            </a:r>
            <a:r>
              <a:rPr lang="en-US" dirty="0"/>
              <a:t>:  Objects designed to perform specific tasks with specific inputs</a:t>
            </a:r>
          </a:p>
        </p:txBody>
      </p:sp>
    </p:spTree>
    <p:extLst>
      <p:ext uri="{BB962C8B-B14F-4D97-AF65-F5344CB8AC3E}">
        <p14:creationId xmlns:p14="http://schemas.microsoft.com/office/powerpoint/2010/main" val="136187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0255AF-00A0-4B37-82C3-6F75BD2C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AA0DD5-2FBC-4C15-833B-0C4DBE8D4F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chemeClr val="accent1"/>
                </a:solidFill>
              </a:rPr>
              <a:t>read.csv() </a:t>
            </a:r>
            <a:r>
              <a:rPr lang="en-US" dirty="0"/>
              <a:t>function to read in .csv files</a:t>
            </a:r>
          </a:p>
          <a:p>
            <a:r>
              <a:rPr lang="en-US" dirty="0"/>
              <a:t>Other read.* functions exist for various file formats</a:t>
            </a:r>
          </a:p>
          <a:p>
            <a:r>
              <a:rPr lang="en-US" dirty="0"/>
              <a:t>Watch the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stringsAsFactors</a:t>
            </a:r>
            <a:r>
              <a:rPr lang="en-US" dirty="0"/>
              <a:t> argument – by default strings are converted to factors in R&lt;4.x</a:t>
            </a:r>
          </a:p>
          <a:p>
            <a:endParaRPr lang="en-US" dirty="0"/>
          </a:p>
          <a:p>
            <a:r>
              <a:rPr lang="en-US" dirty="0"/>
              <a:t>The ‘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readr</a:t>
            </a:r>
            <a:r>
              <a:rPr lang="en-US" dirty="0"/>
              <a:t>’ package contains a new ‘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read_csv</a:t>
            </a:r>
            <a:r>
              <a:rPr lang="en-US" dirty="0"/>
              <a:t>’ function. It is integrated in the ‘import dataset’ feature in RStudio. However, read.csv works fine.</a:t>
            </a:r>
          </a:p>
          <a:p>
            <a:r>
              <a:rPr lang="en-US" dirty="0"/>
              <a:t>If you have large amounts of data, .csv is probably not the format to go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928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140E-20F9-4875-BD94-311FE805D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1DCBF-BDBF-44D6-B1B1-889D41E464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write.csv() </a:t>
            </a:r>
            <a:r>
              <a:rPr lang="en-US" dirty="0"/>
              <a:t>function to save .csv files to your hard drive</a:t>
            </a:r>
          </a:p>
          <a:p>
            <a:r>
              <a:rPr lang="en-US" dirty="0"/>
              <a:t>Watch the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row.names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argument!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8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DE4A11-5F96-4AD7-A230-D3C95E8A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 should help you to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9758A5-9E08-4B3A-B852-AD3F3B2EFD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Perform data analysis</a:t>
            </a:r>
          </a:p>
          <a:p>
            <a:r>
              <a:rPr lang="en-US" dirty="0"/>
              <a:t>Import and manage structured and unstructured data</a:t>
            </a:r>
          </a:p>
          <a:p>
            <a:r>
              <a:rPr lang="en-US" dirty="0"/>
              <a:t>Manipulate, transform, and summarize your data</a:t>
            </a:r>
          </a:p>
          <a:p>
            <a:r>
              <a:rPr lang="en-US" dirty="0"/>
              <a:t>Understand different data sources and join if needed</a:t>
            </a:r>
          </a:p>
          <a:p>
            <a:r>
              <a:rPr lang="en-US" dirty="0"/>
              <a:t>Methodically explore and visualize your data</a:t>
            </a:r>
          </a:p>
          <a:p>
            <a:r>
              <a:rPr lang="en-US" dirty="0"/>
              <a:t>Understand functions and how they are written</a:t>
            </a:r>
          </a:p>
          <a:p>
            <a:endParaRPr lang="en-US" dirty="0"/>
          </a:p>
          <a:p>
            <a:r>
              <a:rPr lang="en-US" dirty="0"/>
              <a:t>Or simply: know the steps of the data journey and be able to execute them</a:t>
            </a:r>
          </a:p>
        </p:txBody>
      </p:sp>
    </p:spTree>
    <p:extLst>
      <p:ext uri="{BB962C8B-B14F-4D97-AF65-F5344CB8AC3E}">
        <p14:creationId xmlns:p14="http://schemas.microsoft.com/office/powerpoint/2010/main" val="30759756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80415D-15EB-4912-AF34-D32400035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</a:t>
            </a:r>
          </a:p>
        </p:txBody>
      </p:sp>
      <p:sp>
        <p:nvSpPr>
          <p:cNvPr id="3" name="Oval 2">
            <a:hlinkClick r:id="rId3" action="ppaction://hlinksldjump"/>
            <a:extLst>
              <a:ext uri="{FF2B5EF4-FFF2-40B4-BE49-F238E27FC236}">
                <a16:creationId xmlns:a16="http://schemas.microsoft.com/office/drawing/2014/main" id="{D43166A1-0FF2-4F88-BC90-579EE0B94785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5957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D425-B782-432C-B6EB-62DBAC10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guide and collaboration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A836FD-E015-44BE-8590-7EEEADA4258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Reminder!</a:t>
            </a:r>
          </a:p>
          <a:p>
            <a:r>
              <a:rPr lang="en-US" dirty="0"/>
              <a:t>The </a:t>
            </a:r>
            <a:r>
              <a:rPr lang="en-US" dirty="0" err="1"/>
              <a:t>tidyvserse</a:t>
            </a:r>
            <a:r>
              <a:rPr lang="en-US" dirty="0"/>
              <a:t> style guide provides great guidelines: </a:t>
            </a:r>
            <a:r>
              <a:rPr lang="en-US" dirty="0">
                <a:hlinkClick r:id="rId3"/>
              </a:rPr>
              <a:t>https://style.tidyverse.org/index.html</a:t>
            </a:r>
            <a:r>
              <a:rPr lang="en-US" dirty="0"/>
              <a:t> </a:t>
            </a:r>
          </a:p>
          <a:p>
            <a:r>
              <a:rPr lang="en-US" dirty="0"/>
              <a:t>It helps others, including your future self, to understand what you have 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949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CB2D-8917-4FD6-9874-393BA914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scripts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7B5BD1-1E0E-4756-BE5D-709F73958A4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Huh?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9D404-8933-4B91-9EFF-DFA667EEC40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400" dirty="0"/>
              <a:t>script1.r</a:t>
            </a:r>
          </a:p>
          <a:p>
            <a:r>
              <a:rPr lang="en-US" sz="1400" dirty="0" err="1"/>
              <a:t>detail.r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3D1D2-A315-46B3-A82E-1DA5408D709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400" dirty="0" err="1"/>
              <a:t>weather_analysis.R</a:t>
            </a:r>
            <a:endParaRPr lang="en-US" sz="1400" dirty="0"/>
          </a:p>
          <a:p>
            <a:r>
              <a:rPr lang="en-US" sz="1400" dirty="0" err="1"/>
              <a:t>ATM_CSAT_review_text-analysis.R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AADFC7-B2C2-4A48-ADBA-AD1FB8C9ADD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40303121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CB2D-8917-4FD6-9874-393BA914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objects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528844-DE2B-4A7D-9BE1-4AD1693529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_ works well!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9D404-8933-4B91-9EFF-DFA667EEC40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400" dirty="0" err="1"/>
              <a:t>naming_convention</a:t>
            </a:r>
            <a:endParaRPr lang="en-US" sz="1400" dirty="0"/>
          </a:p>
          <a:p>
            <a:r>
              <a:rPr lang="en-US" sz="1400" dirty="0" err="1"/>
              <a:t>naming.convention</a:t>
            </a:r>
            <a:r>
              <a:rPr lang="en-US" sz="1400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3D1D2-A315-46B3-A82E-1DA5408D709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400" dirty="0" err="1"/>
              <a:t>namingconvention</a:t>
            </a:r>
            <a:endParaRPr lang="en-US" sz="1400" dirty="0"/>
          </a:p>
          <a:p>
            <a:r>
              <a:rPr lang="en-US" sz="1400" dirty="0" err="1"/>
              <a:t>namingConvention</a:t>
            </a:r>
            <a:endParaRPr lang="en-US" sz="1400" dirty="0"/>
          </a:p>
          <a:p>
            <a:r>
              <a:rPr lang="en-US" sz="1400" dirty="0" err="1"/>
              <a:t>NamingConvention</a:t>
            </a:r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F99B19-A65A-40B7-A73E-0C957768B03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Not as clear</a:t>
            </a:r>
          </a:p>
        </p:txBody>
      </p:sp>
    </p:spTree>
    <p:extLst>
      <p:ext uri="{BB962C8B-B14F-4D97-AF65-F5344CB8AC3E}">
        <p14:creationId xmlns:p14="http://schemas.microsoft.com/office/powerpoint/2010/main" val="4748187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CB2D-8917-4FD6-9874-393BA914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</a:t>
            </a:r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CA45EB-92C1-4AEA-95CB-FFA7ACE00C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Structure helps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9D404-8933-4B91-9EFF-DFA667EEC40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200" dirty="0"/>
              <a:t>#################</a:t>
            </a:r>
          </a:p>
          <a:p>
            <a:r>
              <a:rPr lang="en-US" sz="1200" dirty="0"/>
              <a:t># LOAD Data     #</a:t>
            </a:r>
          </a:p>
          <a:p>
            <a:r>
              <a:rPr lang="en-US" sz="1200" dirty="0"/>
              <a:t>#################</a:t>
            </a:r>
          </a:p>
          <a:p>
            <a:r>
              <a:rPr lang="en-US" sz="1200" dirty="0"/>
              <a:t>lines of code here</a:t>
            </a:r>
          </a:p>
          <a:p>
            <a:endParaRPr lang="en-US" sz="1200" dirty="0"/>
          </a:p>
          <a:p>
            <a:r>
              <a:rPr lang="en-US" sz="1200" dirty="0"/>
              <a:t>###################</a:t>
            </a:r>
          </a:p>
          <a:p>
            <a:r>
              <a:rPr lang="en-US" sz="1200" dirty="0"/>
              <a:t># Preprocess Data #</a:t>
            </a:r>
          </a:p>
          <a:p>
            <a:r>
              <a:rPr lang="en-US" sz="1200" dirty="0"/>
              <a:t>###################</a:t>
            </a:r>
          </a:p>
          <a:p>
            <a:r>
              <a:rPr lang="en-US" sz="1200" dirty="0"/>
              <a:t>lines of code here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3D1D2-A315-46B3-A82E-1DA5408D709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200" dirty="0"/>
              <a:t>line of code here</a:t>
            </a:r>
          </a:p>
          <a:p>
            <a:r>
              <a:rPr lang="en-US" sz="1200" dirty="0"/>
              <a:t>line of code here</a:t>
            </a:r>
          </a:p>
          <a:p>
            <a:r>
              <a:rPr lang="en-US" sz="1200" dirty="0"/>
              <a:t>line of code here</a:t>
            </a:r>
          </a:p>
          <a:p>
            <a:r>
              <a:rPr lang="en-US" sz="1200" dirty="0"/>
              <a:t>line of code here</a:t>
            </a:r>
          </a:p>
          <a:p>
            <a:r>
              <a:rPr lang="en-US" sz="1200" dirty="0"/>
              <a:t>line of code here</a:t>
            </a:r>
          </a:p>
          <a:p>
            <a:r>
              <a:rPr lang="en-US" sz="1200" dirty="0"/>
              <a:t>line of code here</a:t>
            </a:r>
          </a:p>
          <a:p>
            <a:r>
              <a:rPr lang="en-US" sz="1200" dirty="0"/>
              <a:t>line of code here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AE12626-2B5D-40E4-8001-20B7811F6A7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Even you will get lost sooner or later</a:t>
            </a:r>
          </a:p>
        </p:txBody>
      </p:sp>
    </p:spTree>
    <p:extLst>
      <p:ext uri="{BB962C8B-B14F-4D97-AF65-F5344CB8AC3E}">
        <p14:creationId xmlns:p14="http://schemas.microsoft.com/office/powerpoint/2010/main" val="13005856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CB2D-8917-4FD6-9874-393BA9147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233C5-88CF-4CB1-BE2E-F1F1A62D63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Hard to read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09D404-8933-4B91-9EFF-DFA667EEC40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400" dirty="0"/>
              <a:t>average&lt;-mean(feet/12+inches,na.rm=TRUE) </a:t>
            </a:r>
          </a:p>
          <a:p>
            <a:endParaRPr lang="en-US" sz="1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3D1D2-A315-46B3-A82E-1DA5408D709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400" dirty="0"/>
              <a:t>average &lt;- mean(feet / 12 + inches, na.rm = TRUE)</a:t>
            </a:r>
          </a:p>
          <a:p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7DE9BE-39D7-4EDE-BE48-ED9FA082A26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Easier to read</a:t>
            </a:r>
          </a:p>
        </p:txBody>
      </p:sp>
    </p:spTree>
    <p:extLst>
      <p:ext uri="{BB962C8B-B14F-4D97-AF65-F5344CB8AC3E}">
        <p14:creationId xmlns:p14="http://schemas.microsoft.com/office/powerpoint/2010/main" val="35511331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95A543-21AB-49A0-AEDC-0CCFB1E8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83564B-9CFB-46B9-AB1C-F85B7258D6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hlinkClick r:id="rId3" action="ppaction://hlinksldjump"/>
            <a:extLst>
              <a:ext uri="{FF2B5EF4-FFF2-40B4-BE49-F238E27FC236}">
                <a16:creationId xmlns:a16="http://schemas.microsoft.com/office/drawing/2014/main" id="{B1D29269-126F-4140-AEFA-81E9994AD099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0268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understanding the RStudio IDE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values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 ]</a:t>
            </a:r>
            <a:r>
              <a:rPr lang="en-US" dirty="0"/>
              <a:t> brackets to select values from a vector</a:t>
            </a:r>
          </a:p>
          <a:p>
            <a:r>
              <a:rPr lang="en-US" dirty="0"/>
              <a:t>Can use the following to subset:</a:t>
            </a:r>
          </a:p>
          <a:p>
            <a:pPr lvl="1"/>
            <a:r>
              <a:rPr lang="en-US" dirty="0"/>
              <a:t>Positive integers</a:t>
            </a:r>
          </a:p>
          <a:p>
            <a:pPr lvl="1"/>
            <a:r>
              <a:rPr lang="en-US" dirty="0"/>
              <a:t>Negative integers</a:t>
            </a:r>
          </a:p>
          <a:p>
            <a:pPr lvl="1"/>
            <a:r>
              <a:rPr lang="en-US" dirty="0"/>
              <a:t>Zero</a:t>
            </a:r>
          </a:p>
          <a:p>
            <a:pPr lvl="1"/>
            <a:r>
              <a:rPr lang="en-US" dirty="0"/>
              <a:t>Blank spaces</a:t>
            </a:r>
          </a:p>
          <a:p>
            <a:pPr lvl="1"/>
            <a:r>
              <a:rPr lang="en-US" dirty="0"/>
              <a:t>Logical values</a:t>
            </a:r>
          </a:p>
          <a:p>
            <a:pPr lvl="1"/>
            <a:r>
              <a:rPr lang="en-US" dirty="0"/>
              <a:t>Names</a:t>
            </a:r>
          </a:p>
        </p:txBody>
      </p:sp>
    </p:spTree>
    <p:extLst>
      <p:ext uri="{BB962C8B-B14F-4D97-AF65-F5344CB8AC3E}">
        <p14:creationId xmlns:p14="http://schemas.microsoft.com/office/powerpoint/2010/main" val="2064957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 - Selecting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Use the following commands to create a vector of 26 random values.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set.seed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ensures we all get the same ‘random’ numbers</a:t>
            </a:r>
          </a:p>
          <a:p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rnorm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generates random numbers following a Normal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7DE0E-7F5D-4BD5-AD52-7A505F1C626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</a:rPr>
              <a:t>set.seed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1234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my_vector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rnorm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000000"/>
                </a:solidFill>
                <a:effectLst/>
              </a:rPr>
              <a:t>n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26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8000FF"/>
                </a:solidFill>
                <a:effectLst/>
              </a:rPr>
              <a:t>mean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 err="1">
                <a:solidFill>
                  <a:srgbClr val="8000FF"/>
                </a:solidFill>
                <a:effectLst/>
              </a:rPr>
              <a:t>sd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>
                <a:solidFill>
                  <a:srgbClr val="8000FF"/>
                </a:solidFill>
                <a:effectLst/>
              </a:rPr>
              <a:t>names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</a:rPr>
              <a:t>my_vector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&lt;-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r>
              <a:rPr lang="en-US" sz="1800" dirty="0">
                <a:solidFill>
                  <a:srgbClr val="8000FF"/>
                </a:solidFill>
                <a:effectLst/>
              </a:rPr>
              <a:t>letters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 - Selecting</a:t>
            </a:r>
            <a:endParaRPr lang="en-US" dirty="0"/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sz="quarter" idx="13"/>
          </p:nvPr>
        </p:nvSpPr>
        <p:spPr>
          <a:xfrm>
            <a:off x="787403" y="1276351"/>
            <a:ext cx="10782300" cy="1200149"/>
          </a:xfrm>
        </p:spPr>
        <p:txBody>
          <a:bodyPr/>
          <a:lstStyle/>
          <a:p>
            <a:r>
              <a:rPr lang="en-US" dirty="0">
                <a:sym typeface="Gill Sans"/>
              </a:rPr>
              <a:t>Run each of the following commands.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5B11B0-D12E-487E-8C56-20E033C3B9E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2714625"/>
            <a:ext cx="10782300" cy="3756025"/>
          </a:xfrm>
        </p:spPr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effectLst/>
              </a:rPr>
              <a:t>my_vector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my_vector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FF8000"/>
                </a:solidFill>
                <a:effectLst/>
              </a:rPr>
              <a:t>5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my_vector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:</a:t>
            </a:r>
            <a:r>
              <a:rPr lang="en-US" sz="1800" dirty="0">
                <a:solidFill>
                  <a:srgbClr val="FF8000"/>
                </a:solidFill>
                <a:effectLst/>
              </a:rPr>
              <a:t>7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my_vector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FF8000"/>
                </a:solidFill>
                <a:effectLst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</a:rPr>
              <a:t>,</a:t>
            </a:r>
            <a:r>
              <a:rPr lang="en-US" sz="1800" dirty="0">
                <a:solidFill>
                  <a:srgbClr val="FF8000"/>
                </a:solidFill>
                <a:effectLst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</a:rPr>
              <a:t>,</a:t>
            </a:r>
            <a:r>
              <a:rPr lang="en-US" sz="1800" dirty="0">
                <a:solidFill>
                  <a:srgbClr val="FF8000"/>
                </a:solidFill>
                <a:effectLst/>
              </a:rPr>
              <a:t>6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my_vector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[-(</a:t>
            </a:r>
            <a:r>
              <a:rPr lang="en-US" sz="1800" dirty="0">
                <a:solidFill>
                  <a:srgbClr val="FF8000"/>
                </a:solidFill>
                <a:effectLst/>
              </a:rPr>
              <a:t>2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:</a:t>
            </a:r>
            <a:r>
              <a:rPr lang="en-US" sz="1800" dirty="0">
                <a:solidFill>
                  <a:srgbClr val="FF8000"/>
                </a:solidFill>
                <a:effectLst/>
              </a:rPr>
              <a:t>14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my_vector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FF8000"/>
                </a:solidFill>
                <a:effectLst/>
              </a:rPr>
              <a:t>0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my_vector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b="1" dirty="0">
                <a:solidFill>
                  <a:srgbClr val="0000FF"/>
                </a:solidFill>
                <a:effectLst/>
              </a:rPr>
              <a:t>TRUE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1" dirty="0">
                <a:solidFill>
                  <a:srgbClr val="0000FF"/>
                </a:solidFill>
                <a:effectLst/>
              </a:rPr>
              <a:t>FALSE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1" dirty="0">
                <a:solidFill>
                  <a:srgbClr val="0000FF"/>
                </a:solidFill>
                <a:effectLst/>
              </a:rPr>
              <a:t>TRUE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1" dirty="0">
                <a:solidFill>
                  <a:srgbClr val="0000FF"/>
                </a:solidFill>
                <a:effectLst/>
              </a:rPr>
              <a:t>FALSE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b="1" dirty="0">
                <a:solidFill>
                  <a:srgbClr val="0000FF"/>
                </a:solidFill>
                <a:effectLst/>
              </a:rPr>
              <a:t>FALSE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</a:p>
          <a:p>
            <a:r>
              <a:rPr lang="en-US" sz="1800" dirty="0" err="1">
                <a:solidFill>
                  <a:srgbClr val="000000"/>
                </a:solidFill>
                <a:effectLst/>
              </a:rPr>
              <a:t>my_vector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[</a:t>
            </a:r>
            <a:r>
              <a:rPr lang="en-US" sz="1800" dirty="0">
                <a:solidFill>
                  <a:srgbClr val="8000FF"/>
                </a:solidFill>
                <a:effectLst/>
              </a:rPr>
              <a:t>c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(</a:t>
            </a:r>
            <a:r>
              <a:rPr lang="en-US" sz="1800" dirty="0">
                <a:solidFill>
                  <a:srgbClr val="808080"/>
                </a:solidFill>
                <a:effectLst/>
              </a:rPr>
              <a:t>"b"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</a:rPr>
              <a:t>"n"</a:t>
            </a:r>
            <a:r>
              <a:rPr lang="en-US" sz="1800" dirty="0">
                <a:solidFill>
                  <a:srgbClr val="000000"/>
                </a:solidFill>
                <a:effectLst/>
              </a:rPr>
              <a:t>, </a:t>
            </a:r>
            <a:r>
              <a:rPr lang="en-US" sz="1800" dirty="0">
                <a:solidFill>
                  <a:srgbClr val="808080"/>
                </a:solidFill>
                <a:effectLst/>
              </a:rPr>
              <a:t>"r"</a:t>
            </a:r>
            <a:r>
              <a:rPr lang="en-US" sz="1800" b="1" dirty="0">
                <a:solidFill>
                  <a:srgbClr val="000080"/>
                </a:solidFill>
                <a:effectLst/>
              </a:rPr>
              <a:t>)]</a:t>
            </a:r>
            <a:r>
              <a:rPr lang="en-US" sz="1800" dirty="0">
                <a:solidFill>
                  <a:srgbClr val="000000"/>
                </a:solidFill>
                <a:effectLst/>
              </a:rPr>
              <a:t> 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67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CC1D1DE-D88A-470E-BBB9-63A581C1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‘data journey’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542A0AA-CA59-48BC-B0EC-B1EB1FAA94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class (and the </a:t>
            </a:r>
            <a:r>
              <a:rPr lang="en-US" dirty="0" err="1"/>
              <a:t>tidyverse</a:t>
            </a:r>
            <a:r>
              <a:rPr lang="en-US" dirty="0"/>
              <a:t> functions) cover the entire data journey</a:t>
            </a:r>
          </a:p>
          <a:p>
            <a:r>
              <a:rPr lang="en-US" dirty="0"/>
              <a:t>Reproducible research tools allow performing all of these steps in one single process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7DD977-B4E9-4DE8-A018-D1192A445C6B}"/>
              </a:ext>
            </a:extLst>
          </p:cNvPr>
          <p:cNvGrpSpPr/>
          <p:nvPr/>
        </p:nvGrpSpPr>
        <p:grpSpPr>
          <a:xfrm>
            <a:off x="1769892" y="1790300"/>
            <a:ext cx="8652217" cy="2113545"/>
            <a:chOff x="930189" y="2162848"/>
            <a:chExt cx="8652217" cy="211354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C6BCFE4-3B29-46DF-A595-6DFCD8153665}"/>
                </a:ext>
              </a:extLst>
            </p:cNvPr>
            <p:cNvSpPr/>
            <p:nvPr/>
          </p:nvSpPr>
          <p:spPr>
            <a:xfrm>
              <a:off x="3517900" y="2162848"/>
              <a:ext cx="3708400" cy="208276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D169C3-670A-4C87-9E8C-DF8C818563F5}"/>
                </a:ext>
              </a:extLst>
            </p:cNvPr>
            <p:cNvSpPr txBox="1"/>
            <p:nvPr/>
          </p:nvSpPr>
          <p:spPr>
            <a:xfrm>
              <a:off x="930189" y="3004177"/>
              <a:ext cx="1029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</a:rPr>
                <a:t>Import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7CB7D1-D50A-4624-B4B4-11F68C8B84EF}"/>
                </a:ext>
              </a:extLst>
            </p:cNvPr>
            <p:cNvSpPr txBox="1"/>
            <p:nvPr/>
          </p:nvSpPr>
          <p:spPr>
            <a:xfrm>
              <a:off x="2408881" y="3004177"/>
              <a:ext cx="720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</a:rPr>
                <a:t>Tidy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CB92AFC-A328-4822-BF99-9C99CE3D4D3B}"/>
                </a:ext>
              </a:extLst>
            </p:cNvPr>
            <p:cNvSpPr txBox="1"/>
            <p:nvPr/>
          </p:nvSpPr>
          <p:spPr>
            <a:xfrm>
              <a:off x="3674074" y="3004177"/>
              <a:ext cx="1351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</a:rPr>
                <a:t>Transform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965E90-E78E-4964-832C-439E7529FFC4}"/>
                </a:ext>
              </a:extLst>
            </p:cNvPr>
            <p:cNvSpPr txBox="1"/>
            <p:nvPr/>
          </p:nvSpPr>
          <p:spPr>
            <a:xfrm>
              <a:off x="5463745" y="2236573"/>
              <a:ext cx="1264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</a:rPr>
                <a:t>Visualize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1D947A-D794-44FF-A4C1-9A67A980BC4F}"/>
                </a:ext>
              </a:extLst>
            </p:cNvPr>
            <p:cNvSpPr txBox="1"/>
            <p:nvPr/>
          </p:nvSpPr>
          <p:spPr>
            <a:xfrm>
              <a:off x="5640857" y="3351308"/>
              <a:ext cx="910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</a:rPr>
                <a:t>Model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6F557BF-449D-4C8B-A369-96B28E9FE385}"/>
                </a:ext>
              </a:extLst>
            </p:cNvPr>
            <p:cNvSpPr txBox="1"/>
            <p:nvPr/>
          </p:nvSpPr>
          <p:spPr>
            <a:xfrm>
              <a:off x="7737049" y="3004177"/>
              <a:ext cx="1845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</a:rPr>
                <a:t>Communicate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911B62-2CA2-41A4-84BE-D6C5148B5A5C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1959919" y="3204232"/>
              <a:ext cx="4489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0633570-492B-477B-B0EE-E261340C16F0}"/>
                </a:ext>
              </a:extLst>
            </p:cNvPr>
            <p:cNvCxnSpPr>
              <a:cxnSpLocks/>
              <a:stCxn id="25" idx="3"/>
              <a:endCxn id="26" idx="1"/>
            </p:cNvCxnSpPr>
            <p:nvPr/>
          </p:nvCxnSpPr>
          <p:spPr>
            <a:xfrm>
              <a:off x="3129692" y="3204232"/>
              <a:ext cx="5443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DA7762E-5C5C-4E1C-ABF6-80CF3A9E35FD}"/>
                </a:ext>
              </a:extLst>
            </p:cNvPr>
            <p:cNvCxnSpPr>
              <a:cxnSpLocks/>
              <a:stCxn id="23" idx="3"/>
              <a:endCxn id="29" idx="1"/>
            </p:cNvCxnSpPr>
            <p:nvPr/>
          </p:nvCxnSpPr>
          <p:spPr>
            <a:xfrm>
              <a:off x="7226300" y="3204232"/>
              <a:ext cx="5107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426BA863-194B-47BF-952A-87A40A498288}"/>
                </a:ext>
              </a:extLst>
            </p:cNvPr>
            <p:cNvCxnSpPr>
              <a:stCxn id="28" idx="2"/>
              <a:endCxn id="26" idx="2"/>
            </p:cNvCxnSpPr>
            <p:nvPr/>
          </p:nvCxnSpPr>
          <p:spPr>
            <a:xfrm rot="5400000" flipH="1">
              <a:off x="5049223" y="2704643"/>
              <a:ext cx="347131" cy="1746421"/>
            </a:xfrm>
            <a:prstGeom prst="curvedConnector3">
              <a:avLst>
                <a:gd name="adj1" fmla="val -65854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1350E278-74C7-49E9-9714-6FB4B9E77DAA}"/>
                </a:ext>
              </a:extLst>
            </p:cNvPr>
            <p:cNvCxnSpPr>
              <a:cxnSpLocks/>
              <a:stCxn id="26" idx="0"/>
              <a:endCxn id="27" idx="1"/>
            </p:cNvCxnSpPr>
            <p:nvPr/>
          </p:nvCxnSpPr>
          <p:spPr>
            <a:xfrm rot="5400000" flipH="1" flipV="1">
              <a:off x="4622887" y="2163320"/>
              <a:ext cx="567549" cy="1114167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75E3F259-8DD2-4312-91EF-0AABF7FF8500}"/>
                </a:ext>
              </a:extLst>
            </p:cNvPr>
            <p:cNvCxnSpPr>
              <a:cxnSpLocks/>
              <a:stCxn id="27" idx="2"/>
              <a:endCxn id="28" idx="0"/>
            </p:cNvCxnSpPr>
            <p:nvPr/>
          </p:nvCxnSpPr>
          <p:spPr>
            <a:xfrm rot="5400000">
              <a:off x="5738688" y="2993995"/>
              <a:ext cx="714625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D3AE181-5BA4-49CF-A050-53F64A2C440C}"/>
                </a:ext>
              </a:extLst>
            </p:cNvPr>
            <p:cNvSpPr txBox="1"/>
            <p:nvPr/>
          </p:nvSpPr>
          <p:spPr>
            <a:xfrm>
              <a:off x="3401883" y="3937839"/>
              <a:ext cx="1746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 Neue"/>
                </a:rPr>
                <a:t>Understand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92767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7C8570-29D9-4A20-B3C5-A8D94453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my_vector</a:t>
            </a:r>
            <a:r>
              <a:rPr lang="en-US" dirty="0"/>
              <a:t>[]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1FC7F9B-227F-4917-877F-C5095B949F5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35192" y="3082195"/>
            <a:ext cx="11086714" cy="27891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AFC67E-649B-490C-80C1-B7214250F0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276351"/>
            <a:ext cx="10782300" cy="1190624"/>
          </a:xfrm>
        </p:spPr>
        <p:txBody>
          <a:bodyPr/>
          <a:lstStyle/>
          <a:p>
            <a:r>
              <a:rPr lang="en-US" dirty="0"/>
              <a:t>select every element of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my_vector</a:t>
            </a:r>
            <a:endParaRPr lang="en-US" dirty="0">
              <a:solidFill>
                <a:srgbClr val="0070C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649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7C8570-29D9-4A20-B3C5-A8D94453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my_vector</a:t>
            </a:r>
            <a:r>
              <a:rPr lang="en-US" dirty="0"/>
              <a:t>[5]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2CD2088-16AA-40AC-AC4B-5B9FE20E0B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754916" y="3354132"/>
            <a:ext cx="6847267" cy="2245235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AFC67E-649B-490C-80C1-B7214250F0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276351"/>
            <a:ext cx="10782300" cy="1190624"/>
          </a:xfrm>
        </p:spPr>
        <p:txBody>
          <a:bodyPr/>
          <a:lstStyle/>
          <a:p>
            <a:r>
              <a:rPr lang="en-US" dirty="0"/>
              <a:t>select the fifth element of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my_vector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069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7C8570-29D9-4A20-B3C5-A8D94453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my_vector</a:t>
            </a:r>
            <a:r>
              <a:rPr lang="en-US" dirty="0"/>
              <a:t>[3:7]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4EECAD11-789E-4BD3-9E6D-3A0AFE992BA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519933" y="3479643"/>
            <a:ext cx="7317233" cy="199421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AFC67E-649B-490C-80C1-B7214250F0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276351"/>
            <a:ext cx="10782300" cy="1190624"/>
          </a:xfrm>
        </p:spPr>
        <p:txBody>
          <a:bodyPr/>
          <a:lstStyle/>
          <a:p>
            <a:r>
              <a:rPr lang="en-US" dirty="0"/>
              <a:t>select the 3rd through 7th elements of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my_vector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00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7C8570-29D9-4A20-B3C5-A8D94453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my_vector</a:t>
            </a:r>
            <a:r>
              <a:rPr lang="en-US" dirty="0"/>
              <a:t>[c(1,3,6)]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2DD659D-1ED9-48B8-904E-A19D3BC24E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309950" y="3371494"/>
            <a:ext cx="5737201" cy="22105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AFC67E-649B-490C-80C1-B7214250F0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276351"/>
            <a:ext cx="10782300" cy="1190624"/>
          </a:xfrm>
        </p:spPr>
        <p:txBody>
          <a:bodyPr/>
          <a:lstStyle/>
          <a:p>
            <a:r>
              <a:rPr lang="en-US" dirty="0"/>
              <a:t>select the 1st, 3rd, and 6th elements of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my_vector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746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7C8570-29D9-4A20-B3C5-A8D94453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my_vector</a:t>
            </a:r>
            <a:r>
              <a:rPr lang="en-US" dirty="0"/>
              <a:t>[-(2:14)]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9BAF72C-405A-4BF6-9780-C85E3DB3E67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42629" y="3392799"/>
            <a:ext cx="10471843" cy="216790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AFC67E-649B-490C-80C1-B7214250F0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276351"/>
            <a:ext cx="10782300" cy="1190624"/>
          </a:xfrm>
        </p:spPr>
        <p:txBody>
          <a:bodyPr/>
          <a:lstStyle/>
          <a:p>
            <a:r>
              <a:rPr lang="en-US" dirty="0"/>
              <a:t>select every element of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my_vector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EXCEPT the 2nd through 14th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436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5FE2-F238-4CB5-A8D7-C398C0E7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my_vector</a:t>
            </a:r>
            <a:r>
              <a:rPr lang="en-US" dirty="0"/>
              <a:t>[0]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E99DF8-1794-40E1-AFF6-1104FCF1B7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921929" y="3843610"/>
            <a:ext cx="6513243" cy="238070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F9CB8-E729-4EC7-86D4-8E17387686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276351"/>
            <a:ext cx="10782300" cy="1714499"/>
          </a:xfrm>
        </p:spPr>
        <p:txBody>
          <a:bodyPr/>
          <a:lstStyle/>
          <a:p>
            <a:r>
              <a:rPr lang="en-US" dirty="0"/>
              <a:t>returns an empty object</a:t>
            </a:r>
          </a:p>
        </p:txBody>
      </p:sp>
    </p:spTree>
    <p:extLst>
      <p:ext uri="{BB962C8B-B14F-4D97-AF65-F5344CB8AC3E}">
        <p14:creationId xmlns:p14="http://schemas.microsoft.com/office/powerpoint/2010/main" val="17477674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7C8570-29D9-4A20-B3C5-A8D94453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my_vector</a:t>
            </a:r>
            <a:r>
              <a:rPr lang="en-US" dirty="0"/>
              <a:t>[c(TRUE, FALSE, TRUE, FALSE, FALSE)]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EA71E1F-E37B-4A19-9014-11A39D21C08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75744" y="3810324"/>
            <a:ext cx="10205610" cy="2180577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AFC67E-649B-490C-80C1-B7214250F0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276351"/>
            <a:ext cx="10782300" cy="1190624"/>
          </a:xfrm>
        </p:spPr>
        <p:txBody>
          <a:bodyPr/>
          <a:lstStyle/>
          <a:p>
            <a:r>
              <a:rPr lang="en-US" dirty="0"/>
              <a:t>returns the 1st element, excludes the 2nd element, returns the 3rd element</a:t>
            </a:r>
          </a:p>
          <a:p>
            <a:r>
              <a:rPr lang="en-US" dirty="0"/>
              <a:t>excludes the 4th and 5th elements</a:t>
            </a:r>
          </a:p>
          <a:p>
            <a:r>
              <a:rPr lang="en-US" dirty="0"/>
              <a:t>repeat this pattern through the entire vector (e.g. recycling the binary T/F vector to match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my_vector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81342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46491-FD3D-4DFA-891E-59649351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my_vector</a:t>
            </a:r>
            <a:r>
              <a:rPr lang="en-US" dirty="0"/>
              <a:t>[c("b", "n", "r")]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24BDC6-1210-47FE-BCF0-39D9583A971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125176" y="3873865"/>
            <a:ext cx="6106746" cy="232019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3B333-8B3F-4389-A546-99EB7C40B35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select the elements named b, n, and r of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my_vector</a:t>
            </a:r>
            <a:endParaRPr lang="en-US" dirty="0"/>
          </a:p>
          <a:p>
            <a:r>
              <a:rPr lang="en-US" dirty="0"/>
              <a:t>can only do this when elements have names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733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9E3C71-8A1D-4928-8312-3430D1402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rows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64FCEA-3A03-4C18-9FAD-8A79009CE8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the next exercise, we practice selection rows or cases off a dataset</a:t>
            </a:r>
          </a:p>
        </p:txBody>
      </p:sp>
    </p:spTree>
    <p:extLst>
      <p:ext uri="{BB962C8B-B14F-4D97-AF65-F5344CB8AC3E}">
        <p14:creationId xmlns:p14="http://schemas.microsoft.com/office/powerpoint/2010/main" val="26166048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 – Selecting</a:t>
            </a:r>
          </a:p>
        </p:txBody>
      </p:sp>
      <p:sp>
        <p:nvSpPr>
          <p:cNvPr id="196" name="Create a new .R script named my_first_script.R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Look at documentation for the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WorldPhones</a:t>
            </a:r>
            <a:r>
              <a:rPr lang="en-US" dirty="0"/>
              <a:t> data set in R </a:t>
            </a:r>
            <a:br>
              <a:rPr lang="en-US" dirty="0"/>
            </a:br>
            <a:r>
              <a:rPr lang="en-US" dirty="0"/>
              <a:t>(R has many built-in data sets to make learning easy and fun).  </a:t>
            </a:r>
            <a:br>
              <a:rPr lang="en-US" dirty="0"/>
            </a:br>
            <a:r>
              <a:rPr lang="en-US" dirty="0"/>
              <a:t>Examine the dataset (start by using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str()</a:t>
            </a:r>
            <a:r>
              <a:rPr lang="en-US" dirty="0"/>
              <a:t>)</a:t>
            </a:r>
          </a:p>
          <a:p>
            <a:r>
              <a:rPr lang="en-US" dirty="0"/>
              <a:t>Hints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WorldPhones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[,] </a:t>
            </a:r>
            <a:r>
              <a:rPr lang="en-US" dirty="0"/>
              <a:t>will return all rows and columns of the data frame </a:t>
            </a:r>
          </a:p>
          <a:p>
            <a:pPr lvl="1"/>
            <a:r>
              <a:rPr lang="en-US" dirty="0"/>
              <a:t>You have seen how vectors are indexed or </a:t>
            </a:r>
            <a:r>
              <a:rPr lang="en-US" dirty="0" err="1"/>
              <a:t>subsetted</a:t>
            </a:r>
            <a:r>
              <a:rPr lang="en-US" dirty="0"/>
              <a:t>, this also applies to matrices, where we index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WorldPhones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row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endParaRPr lang="en-US" dirty="0"/>
          </a:p>
          <a:p>
            <a:r>
              <a:rPr lang="en-US" dirty="0"/>
              <a:t>Please extract the following (see next slide)</a:t>
            </a:r>
          </a:p>
        </p:txBody>
      </p:sp>
    </p:spTree>
    <p:extLst>
      <p:ext uri="{BB962C8B-B14F-4D97-AF65-F5344CB8AC3E}">
        <p14:creationId xmlns:p14="http://schemas.microsoft.com/office/powerpoint/2010/main" val="1630161210"/>
      </p:ext>
    </p:extLst>
  </p:cSld>
  <p:clrMapOvr>
    <a:masterClrMapping/>
  </p:clrMapOvr>
</p:sld>
</file>

<file path=ppt/theme/theme1.xml><?xml version="1.0" encoding="utf-8"?>
<a:theme xmlns:a="http://schemas.openxmlformats.org/drawingml/2006/main" name="2_Design1">
  <a:themeElements>
    <a:clrScheme name="OSU_1">
      <a:dk1>
        <a:srgbClr val="000000"/>
      </a:dk1>
      <a:lt1>
        <a:srgbClr val="FFFFFF"/>
      </a:lt1>
      <a:dk2>
        <a:srgbClr val="DDDEC6"/>
      </a:dk2>
      <a:lt2>
        <a:srgbClr val="E7E8D7"/>
      </a:lt2>
      <a:accent1>
        <a:srgbClr val="BB0000"/>
      </a:accent1>
      <a:accent2>
        <a:srgbClr val="909738"/>
      </a:accent2>
      <a:accent3>
        <a:srgbClr val="851E5E"/>
      </a:accent3>
      <a:accent4>
        <a:srgbClr val="6EBBAB"/>
      </a:accent4>
      <a:accent5>
        <a:srgbClr val="DCAA38"/>
      </a:accent5>
      <a:accent6>
        <a:srgbClr val="666666"/>
      </a:accent6>
      <a:hlink>
        <a:srgbClr val="442369"/>
      </a:hlink>
      <a:folHlink>
        <a:srgbClr val="B4BDD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02_Marketing Research Process</Template>
  <TotalTime>26987</TotalTime>
  <Words>7750</Words>
  <Application>Microsoft Office PowerPoint</Application>
  <PresentationFormat>Widescreen</PresentationFormat>
  <Paragraphs>1009</Paragraphs>
  <Slides>156</Slides>
  <Notes>154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5" baseType="lpstr">
      <vt:lpstr>Arial</vt:lpstr>
      <vt:lpstr>Consolas</vt:lpstr>
      <vt:lpstr>Courier New</vt:lpstr>
      <vt:lpstr>Helvetica Neue</vt:lpstr>
      <vt:lpstr>Lato Light</vt:lpstr>
      <vt:lpstr>Noto Symbol</vt:lpstr>
      <vt:lpstr>Source Code Pro</vt:lpstr>
      <vt:lpstr>Times New Roman</vt:lpstr>
      <vt:lpstr>2_Design1</vt:lpstr>
      <vt:lpstr>Data Tools</vt:lpstr>
      <vt:lpstr>Course</vt:lpstr>
      <vt:lpstr>Textbook</vt:lpstr>
      <vt:lpstr>Resources</vt:lpstr>
      <vt:lpstr>Teamwork</vt:lpstr>
      <vt:lpstr>This class</vt:lpstr>
      <vt:lpstr>Goals</vt:lpstr>
      <vt:lpstr>This class should help you to …</vt:lpstr>
      <vt:lpstr>The ‘data journey’</vt:lpstr>
      <vt:lpstr>Installation</vt:lpstr>
      <vt:lpstr>Installing R and RStudio</vt:lpstr>
      <vt:lpstr>Installing R and RStudio</vt:lpstr>
      <vt:lpstr>Editors / IDEs</vt:lpstr>
      <vt:lpstr>R versions</vt:lpstr>
      <vt:lpstr>Packages</vt:lpstr>
      <vt:lpstr>Packages</vt:lpstr>
      <vt:lpstr>Tidyverse</vt:lpstr>
      <vt:lpstr>Tidyverse</vt:lpstr>
      <vt:lpstr>The trouble with the tidyverse</vt:lpstr>
      <vt:lpstr>Why (not) tidyverse?</vt:lpstr>
      <vt:lpstr>So why use tidyverse then?</vt:lpstr>
      <vt:lpstr>R vs Python – RStudio’s take</vt:lpstr>
      <vt:lpstr>The tidyverse approach includes ‘style’</vt:lpstr>
      <vt:lpstr>Getting started with RStudio</vt:lpstr>
      <vt:lpstr>PowerPoint Presentation</vt:lpstr>
      <vt:lpstr>PowerPoint Presentation</vt:lpstr>
      <vt:lpstr>PowerPoint Presentation</vt:lpstr>
      <vt:lpstr>PowerPoint Presentation</vt:lpstr>
      <vt:lpstr>Cheat Sheet</vt:lpstr>
      <vt:lpstr>Using ‘Base R’</vt:lpstr>
      <vt:lpstr>Copy&amp;Paste code and its pitfalls</vt:lpstr>
      <vt:lpstr>Console</vt:lpstr>
      <vt:lpstr>Other things to know</vt:lpstr>
      <vt:lpstr>Follow along!</vt:lpstr>
      <vt:lpstr>Answer</vt:lpstr>
      <vt:lpstr>Code completion</vt:lpstr>
      <vt:lpstr>Storing Objects</vt:lpstr>
      <vt:lpstr>Storing Objects</vt:lpstr>
      <vt:lpstr>Storing Objects</vt:lpstr>
      <vt:lpstr>Practice</vt:lpstr>
      <vt:lpstr>Answer</vt:lpstr>
      <vt:lpstr>Recycling</vt:lpstr>
      <vt:lpstr>Functions</vt:lpstr>
      <vt:lpstr>Functions’ arguments</vt:lpstr>
      <vt:lpstr>Help</vt:lpstr>
      <vt:lpstr>More help</vt:lpstr>
      <vt:lpstr>Practice</vt:lpstr>
      <vt:lpstr>Answer</vt:lpstr>
      <vt:lpstr>Scripts</vt:lpstr>
      <vt:lpstr>Working directory</vt:lpstr>
      <vt:lpstr>Packages</vt:lpstr>
      <vt:lpstr>Package installation</vt:lpstr>
      <vt:lpstr>Please install the following package</vt:lpstr>
      <vt:lpstr>Answer</vt:lpstr>
      <vt:lpstr>What next?</vt:lpstr>
      <vt:lpstr>Loading packages</vt:lpstr>
      <vt:lpstr>Warnings when loading packages</vt:lpstr>
      <vt:lpstr>Objects</vt:lpstr>
      <vt:lpstr>Atomic vectors</vt:lpstr>
      <vt:lpstr>Common atomic vectors</vt:lpstr>
      <vt:lpstr>Creating vectors</vt:lpstr>
      <vt:lpstr>Examine vectors</vt:lpstr>
      <vt:lpstr>Practice Vectors</vt:lpstr>
      <vt:lpstr>Solution</vt:lpstr>
      <vt:lpstr>Attributes</vt:lpstr>
      <vt:lpstr>Attribute (names)</vt:lpstr>
      <vt:lpstr>Coercion</vt:lpstr>
      <vt:lpstr>Coercion - Examples</vt:lpstr>
      <vt:lpstr>Matrix</vt:lpstr>
      <vt:lpstr>Practice - Matrices</vt:lpstr>
      <vt:lpstr>Solution</vt:lpstr>
      <vt:lpstr>List</vt:lpstr>
      <vt:lpstr>Data Frame</vt:lpstr>
      <vt:lpstr>Data Frame</vt:lpstr>
      <vt:lpstr>Data Frame - example</vt:lpstr>
      <vt:lpstr>The Environment shows objects loaded in memory</vt:lpstr>
      <vt:lpstr>Overview of common objects</vt:lpstr>
      <vt:lpstr>Importing Data</vt:lpstr>
      <vt:lpstr>Exporting Data</vt:lpstr>
      <vt:lpstr>Style</vt:lpstr>
      <vt:lpstr>Style guide and collaboration</vt:lpstr>
      <vt:lpstr>Naming scripts</vt:lpstr>
      <vt:lpstr>Naming objects</vt:lpstr>
      <vt:lpstr>Code Organisation</vt:lpstr>
      <vt:lpstr>Code spacing</vt:lpstr>
      <vt:lpstr>Selecting values</vt:lpstr>
      <vt:lpstr>Selecting values</vt:lpstr>
      <vt:lpstr>Practice - Selecting</vt:lpstr>
      <vt:lpstr>Practice - Selecting</vt:lpstr>
      <vt:lpstr>my_vector[]</vt:lpstr>
      <vt:lpstr>my_vector[5]</vt:lpstr>
      <vt:lpstr>my_vector[3:7]</vt:lpstr>
      <vt:lpstr>my_vector[c(1,3,6)]</vt:lpstr>
      <vt:lpstr>my_vector[-(2:14)]</vt:lpstr>
      <vt:lpstr>my_vector[0]</vt:lpstr>
      <vt:lpstr>my_vector[c(TRUE, FALSE, TRUE, FALSE, FALSE)]</vt:lpstr>
      <vt:lpstr>my_vector[c("b", "n", "r")]</vt:lpstr>
      <vt:lpstr>Selecting rows</vt:lpstr>
      <vt:lpstr>Practice – Selecting</vt:lpstr>
      <vt:lpstr>Practice - Selecting</vt:lpstr>
      <vt:lpstr>The first row and all columns from WorldPhones</vt:lpstr>
      <vt:lpstr>The 2nd, 3rd, and 6th rows; the 2nd through 5th columns</vt:lpstr>
      <vt:lpstr>All rows; repeat the 3rd column twice</vt:lpstr>
      <vt:lpstr>All rows; every column except the 1st and 7th</vt:lpstr>
      <vt:lpstr>An empty data frame (think an empty object)</vt:lpstr>
      <vt:lpstr>The second-to-last row by using a function and not the number 6; all columns</vt:lpstr>
      <vt:lpstr>Selecting columns</vt:lpstr>
      <vt:lpstr>Selecting columns</vt:lpstr>
      <vt:lpstr>Selecting columns</vt:lpstr>
      <vt:lpstr>Selecting columns (preserve structure via `[`)</vt:lpstr>
      <vt:lpstr>Selecting columns via `[`</vt:lpstr>
      <vt:lpstr>Selecting columns (simplify structure via `[[`)</vt:lpstr>
      <vt:lpstr>Selecting columns (simplify structure via `[[`)</vt:lpstr>
      <vt:lpstr>Selecting columns (simplify structure via `$`)</vt:lpstr>
      <vt:lpstr>Selecting columns (simplify structure via `$`)</vt:lpstr>
      <vt:lpstr>Selecting values from Lists</vt:lpstr>
      <vt:lpstr>Practice - lm</vt:lpstr>
      <vt:lpstr>Answer - lm</vt:lpstr>
      <vt:lpstr>Answer - lm</vt:lpstr>
      <vt:lpstr>Answer - lm</vt:lpstr>
      <vt:lpstr>Answer - lm</vt:lpstr>
      <vt:lpstr>Modifying values</vt:lpstr>
      <vt:lpstr>Changing values of a vector one at a time</vt:lpstr>
      <vt:lpstr>Modifying several values</vt:lpstr>
      <vt:lpstr>Modifying values in data.frames</vt:lpstr>
      <vt:lpstr>Modifying values with logical (TRUE/FALSE) operators</vt:lpstr>
      <vt:lpstr>Using logic</vt:lpstr>
      <vt:lpstr>Subset and select</vt:lpstr>
      <vt:lpstr>Not %in%</vt:lpstr>
      <vt:lpstr>Practice – Modifying values</vt:lpstr>
      <vt:lpstr>Answer – Modifying values</vt:lpstr>
      <vt:lpstr>Missing Data “NA”s</vt:lpstr>
      <vt:lpstr>Missing values in R</vt:lpstr>
      <vt:lpstr>Counting missing values</vt:lpstr>
      <vt:lpstr>Remove incomplete observations</vt:lpstr>
      <vt:lpstr>In-function missing value handling</vt:lpstr>
      <vt:lpstr>table()</vt:lpstr>
      <vt:lpstr>Practice – Missing Data</vt:lpstr>
      <vt:lpstr>Answer – Missing Data</vt:lpstr>
      <vt:lpstr>Answer – Missing Data</vt:lpstr>
      <vt:lpstr>Answer – Missing Data</vt:lpstr>
      <vt:lpstr>Data exploration</vt:lpstr>
      <vt:lpstr>Explore your data</vt:lpstr>
      <vt:lpstr>Reminder</vt:lpstr>
      <vt:lpstr>table()</vt:lpstr>
      <vt:lpstr>cor()</vt:lpstr>
      <vt:lpstr>Subgroups and descriptives</vt:lpstr>
      <vt:lpstr>Base R plots</vt:lpstr>
      <vt:lpstr>Practice</vt:lpstr>
      <vt:lpstr>Solution</vt:lpstr>
      <vt:lpstr>Solution</vt:lpstr>
      <vt:lpstr>Solution</vt:lpstr>
      <vt:lpstr>Solution</vt:lpstr>
      <vt:lpstr>Week 1 - Key functions</vt:lpstr>
      <vt:lpstr>Numerical summaries</vt:lpstr>
      <vt:lpstr>Basic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Tools (R)</dc:title>
  <dc:creator>Nino</dc:creator>
  <cp:lastModifiedBy>Hardt, Nino</cp:lastModifiedBy>
  <cp:revision>831</cp:revision>
  <dcterms:modified xsi:type="dcterms:W3CDTF">2021-02-23T20:33:51Z</dcterms:modified>
</cp:coreProperties>
</file>